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376" r:id="rId3"/>
    <p:sldId id="381" r:id="rId4"/>
    <p:sldId id="382" r:id="rId5"/>
    <p:sldId id="380" r:id="rId6"/>
    <p:sldId id="385" r:id="rId7"/>
    <p:sldId id="375" r:id="rId8"/>
    <p:sldId id="383" r:id="rId9"/>
    <p:sldId id="269" r:id="rId10"/>
    <p:sldId id="386" r:id="rId11"/>
    <p:sldId id="388" r:id="rId12"/>
    <p:sldId id="270" r:id="rId13"/>
    <p:sldId id="384" r:id="rId14"/>
    <p:sldId id="29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2179" autoAdjust="0"/>
  </p:normalViewPr>
  <p:slideViewPr>
    <p:cSldViewPr>
      <p:cViewPr varScale="1">
        <p:scale>
          <a:sx n="105" d="100"/>
          <a:sy n="105" d="100"/>
        </p:scale>
        <p:origin x="1770" y="54"/>
      </p:cViewPr>
      <p:guideLst>
        <p:guide orient="horz" pos="2160"/>
        <p:guide pos="2880"/>
      </p:guideLst>
    </p:cSldViewPr>
  </p:slideViewPr>
  <p:outlineViewPr>
    <p:cViewPr>
      <p:scale>
        <a:sx n="33" d="100"/>
        <a:sy n="33" d="100"/>
      </p:scale>
      <p:origin x="0" y="1722"/>
    </p:cViewPr>
  </p:outlineViewPr>
  <p:notesTextViewPr>
    <p:cViewPr>
      <p:scale>
        <a:sx n="100" d="100"/>
        <a:sy n="100" d="100"/>
      </p:scale>
      <p:origin x="0" y="0"/>
    </p:cViewPr>
  </p:notesTextViewPr>
  <p:sorterViewPr>
    <p:cViewPr>
      <p:scale>
        <a:sx n="66" d="100"/>
        <a:sy n="66" d="100"/>
      </p:scale>
      <p:origin x="0" y="67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7T05:28:44.088"/>
    </inkml:context>
    <inkml:brush xml:id="br0">
      <inkml:brushProperty name="width" value="0.05" units="cm"/>
      <inkml:brushProperty name="height" value="0.05"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D27D0-7FBE-43A8-A76A-5745E8E2EAFF}" type="datetimeFigureOut">
              <a:rPr lang="en-NZ" smtClean="0"/>
              <a:pPr/>
              <a:t>27/05/2025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C4D90-5F1B-458B-A6DB-EC66F2F81082}"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B2E3B-1A28-02E4-E8BE-1658A371E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4D4DF-56C4-2184-CA17-D6C455C08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CF6D9-E512-4E2D-4366-9110E9792065}"/>
              </a:ext>
            </a:extLst>
          </p:cNvPr>
          <p:cNvSpPr>
            <a:spLocks noGrp="1"/>
          </p:cNvSpPr>
          <p:nvPr>
            <p:ph type="body" idx="1"/>
          </p:nvPr>
        </p:nvSpPr>
        <p:spPr/>
        <p:txBody>
          <a:bodyPr>
            <a:normAutofit/>
          </a:bodyPr>
          <a:lstStyle/>
          <a:p>
            <a:endParaRPr lang="en-NZ" dirty="0"/>
          </a:p>
        </p:txBody>
      </p:sp>
      <p:sp>
        <p:nvSpPr>
          <p:cNvPr id="4" name="Slide Number Placeholder 3">
            <a:extLst>
              <a:ext uri="{FF2B5EF4-FFF2-40B4-BE49-F238E27FC236}">
                <a16:creationId xmlns:a16="http://schemas.microsoft.com/office/drawing/2014/main" id="{293888A9-BBBD-DCB0-D4DC-F017EB817CFF}"/>
              </a:ext>
            </a:extLst>
          </p:cNvPr>
          <p:cNvSpPr>
            <a:spLocks noGrp="1"/>
          </p:cNvSpPr>
          <p:nvPr>
            <p:ph type="sldNum" sz="quarter" idx="10"/>
          </p:nvPr>
        </p:nvSpPr>
        <p:spPr/>
        <p:txBody>
          <a:bodyPr/>
          <a:lstStyle/>
          <a:p>
            <a:fld id="{FFDC4D90-5F1B-458B-A6DB-EC66F2F81082}" type="slidenum">
              <a:rPr lang="en-NZ" smtClean="0"/>
              <a:pPr/>
              <a:t>6</a:t>
            </a:fld>
            <a:endParaRPr lang="en-NZ"/>
          </a:p>
        </p:txBody>
      </p:sp>
    </p:spTree>
    <p:extLst>
      <p:ext uri="{BB962C8B-B14F-4D97-AF65-F5344CB8AC3E}">
        <p14:creationId xmlns:p14="http://schemas.microsoft.com/office/powerpoint/2010/main" val="42462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DC4D90-5F1B-458B-A6DB-EC66F2F81082}" type="slidenum">
              <a:rPr lang="en-NZ" smtClean="0"/>
              <a:pPr/>
              <a:t>7</a:t>
            </a:fld>
            <a:endParaRPr lang="en-NZ"/>
          </a:p>
        </p:txBody>
      </p:sp>
    </p:spTree>
    <p:extLst>
      <p:ext uri="{BB962C8B-B14F-4D97-AF65-F5344CB8AC3E}">
        <p14:creationId xmlns:p14="http://schemas.microsoft.com/office/powerpoint/2010/main" val="348103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90F8D-E53C-EF60-3669-80CE85AE2C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C30F8-E59C-A755-54F8-51DFF55E1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9869D-5E2E-C95C-E68A-3006656BAA7A}"/>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E6BFBD8-8DBF-FE4B-F832-311E7523D0E4}"/>
              </a:ext>
            </a:extLst>
          </p:cNvPr>
          <p:cNvSpPr>
            <a:spLocks noGrp="1"/>
          </p:cNvSpPr>
          <p:nvPr>
            <p:ph type="sldNum" sz="quarter" idx="5"/>
          </p:nvPr>
        </p:nvSpPr>
        <p:spPr/>
        <p:txBody>
          <a:bodyPr/>
          <a:lstStyle/>
          <a:p>
            <a:fld id="{FFDC4D90-5F1B-458B-A6DB-EC66F2F81082}" type="slidenum">
              <a:rPr lang="en-NZ" smtClean="0"/>
              <a:pPr/>
              <a:t>8</a:t>
            </a:fld>
            <a:endParaRPr lang="en-NZ"/>
          </a:p>
        </p:txBody>
      </p:sp>
    </p:spTree>
    <p:extLst>
      <p:ext uri="{BB962C8B-B14F-4D97-AF65-F5344CB8AC3E}">
        <p14:creationId xmlns:p14="http://schemas.microsoft.com/office/powerpoint/2010/main" val="417374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FDC4D90-5F1B-458B-A6DB-EC66F2F81082}" type="slidenum">
              <a:rPr lang="en-NZ" smtClean="0"/>
              <a:pPr/>
              <a:t>9</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A97F6-F88E-EEFE-C9B1-19233BD5F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B7092-10AC-7B76-D8F5-10612CABEB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6A6F7-8817-C684-6447-625AE26C88CE}"/>
              </a:ext>
            </a:extLst>
          </p:cNvPr>
          <p:cNvSpPr>
            <a:spLocks noGrp="1"/>
          </p:cNvSpPr>
          <p:nvPr>
            <p:ph type="body" idx="1"/>
          </p:nvPr>
        </p:nvSpPr>
        <p:spPr/>
        <p:txBody>
          <a:bodyPr>
            <a:normAutofit/>
          </a:bodyPr>
          <a:lstStyle/>
          <a:p>
            <a:endParaRPr lang="en-NZ" dirty="0"/>
          </a:p>
        </p:txBody>
      </p:sp>
      <p:sp>
        <p:nvSpPr>
          <p:cNvPr id="4" name="Slide Number Placeholder 3">
            <a:extLst>
              <a:ext uri="{FF2B5EF4-FFF2-40B4-BE49-F238E27FC236}">
                <a16:creationId xmlns:a16="http://schemas.microsoft.com/office/drawing/2014/main" id="{C6A1D0B0-1898-06F2-68D1-9048DF2284E1}"/>
              </a:ext>
            </a:extLst>
          </p:cNvPr>
          <p:cNvSpPr>
            <a:spLocks noGrp="1"/>
          </p:cNvSpPr>
          <p:nvPr>
            <p:ph type="sldNum" sz="quarter" idx="10"/>
          </p:nvPr>
        </p:nvSpPr>
        <p:spPr/>
        <p:txBody>
          <a:bodyPr/>
          <a:lstStyle/>
          <a:p>
            <a:fld id="{FFDC4D90-5F1B-458B-A6DB-EC66F2F81082}" type="slidenum">
              <a:rPr lang="en-NZ" smtClean="0"/>
              <a:pPr/>
              <a:t>10</a:t>
            </a:fld>
            <a:endParaRPr lang="en-NZ"/>
          </a:p>
        </p:txBody>
      </p:sp>
    </p:spTree>
    <p:extLst>
      <p:ext uri="{BB962C8B-B14F-4D97-AF65-F5344CB8AC3E}">
        <p14:creationId xmlns:p14="http://schemas.microsoft.com/office/powerpoint/2010/main" val="213607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30D09-0923-84E3-EDD7-102FD4320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62808-5E19-D08E-A5C3-3A76007ED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0963C-CF68-9355-038F-4666149D4477}"/>
              </a:ext>
            </a:extLst>
          </p:cNvPr>
          <p:cNvSpPr>
            <a:spLocks noGrp="1"/>
          </p:cNvSpPr>
          <p:nvPr>
            <p:ph type="body" idx="1"/>
          </p:nvPr>
        </p:nvSpPr>
        <p:spPr/>
        <p:txBody>
          <a:bodyPr>
            <a:normAutofit/>
          </a:bodyPr>
          <a:lstStyle/>
          <a:p>
            <a:endParaRPr lang="en-NZ" dirty="0"/>
          </a:p>
        </p:txBody>
      </p:sp>
      <p:sp>
        <p:nvSpPr>
          <p:cNvPr id="4" name="Slide Number Placeholder 3">
            <a:extLst>
              <a:ext uri="{FF2B5EF4-FFF2-40B4-BE49-F238E27FC236}">
                <a16:creationId xmlns:a16="http://schemas.microsoft.com/office/drawing/2014/main" id="{D61679B6-C2D2-9F77-14AB-31D8D83FB89A}"/>
              </a:ext>
            </a:extLst>
          </p:cNvPr>
          <p:cNvSpPr>
            <a:spLocks noGrp="1"/>
          </p:cNvSpPr>
          <p:nvPr>
            <p:ph type="sldNum" sz="quarter" idx="10"/>
          </p:nvPr>
        </p:nvSpPr>
        <p:spPr/>
        <p:txBody>
          <a:bodyPr/>
          <a:lstStyle/>
          <a:p>
            <a:fld id="{FFDC4D90-5F1B-458B-A6DB-EC66F2F81082}" type="slidenum">
              <a:rPr lang="en-NZ" smtClean="0"/>
              <a:pPr/>
              <a:t>11</a:t>
            </a:fld>
            <a:endParaRPr lang="en-NZ"/>
          </a:p>
        </p:txBody>
      </p:sp>
    </p:spTree>
    <p:extLst>
      <p:ext uri="{BB962C8B-B14F-4D97-AF65-F5344CB8AC3E}">
        <p14:creationId xmlns:p14="http://schemas.microsoft.com/office/powerpoint/2010/main" val="305943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FDC4D90-5F1B-458B-A6DB-EC66F2F81082}" type="slidenum">
              <a:rPr lang="en-NZ" smtClean="0"/>
              <a:pPr/>
              <a:t>12</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AE42-8178-360F-8F65-7C19D8BA4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7F0E8-9F16-CB7F-FA62-74F67401D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77F10-C91C-F36E-6796-AA3DD25E9597}"/>
              </a:ext>
            </a:extLst>
          </p:cNvPr>
          <p:cNvSpPr>
            <a:spLocks noGrp="1"/>
          </p:cNvSpPr>
          <p:nvPr>
            <p:ph type="body" idx="1"/>
          </p:nvPr>
        </p:nvSpPr>
        <p:spPr/>
        <p:txBody>
          <a:bodyPr>
            <a:normAutofit/>
          </a:bodyPr>
          <a:lstStyle/>
          <a:p>
            <a:endParaRPr lang="en-NZ" dirty="0"/>
          </a:p>
        </p:txBody>
      </p:sp>
      <p:sp>
        <p:nvSpPr>
          <p:cNvPr id="4" name="Slide Number Placeholder 3">
            <a:extLst>
              <a:ext uri="{FF2B5EF4-FFF2-40B4-BE49-F238E27FC236}">
                <a16:creationId xmlns:a16="http://schemas.microsoft.com/office/drawing/2014/main" id="{CB3E6EED-80C1-7F0F-F4E3-A43E73BBB30C}"/>
              </a:ext>
            </a:extLst>
          </p:cNvPr>
          <p:cNvSpPr>
            <a:spLocks noGrp="1"/>
          </p:cNvSpPr>
          <p:nvPr>
            <p:ph type="sldNum" sz="quarter" idx="10"/>
          </p:nvPr>
        </p:nvSpPr>
        <p:spPr/>
        <p:txBody>
          <a:bodyPr/>
          <a:lstStyle/>
          <a:p>
            <a:fld id="{FFDC4D90-5F1B-458B-A6DB-EC66F2F81082}" type="slidenum">
              <a:rPr lang="en-NZ" smtClean="0"/>
              <a:pPr/>
              <a:t>13</a:t>
            </a:fld>
            <a:endParaRPr lang="en-NZ"/>
          </a:p>
        </p:txBody>
      </p:sp>
    </p:spTree>
    <p:extLst>
      <p:ext uri="{BB962C8B-B14F-4D97-AF65-F5344CB8AC3E}">
        <p14:creationId xmlns:p14="http://schemas.microsoft.com/office/powerpoint/2010/main" val="247479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FDC4D90-5F1B-458B-A6DB-EC66F2F81082}" type="slidenum">
              <a:rPr lang="en-NZ" smtClean="0"/>
              <a:pPr/>
              <a:t>14</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0F7A4C-ECAC-461C-B21E-1D6F60F9C9B0}"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F7A4C-ECAC-461C-B21E-1D6F60F9C9B0}"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F7A4C-ECAC-461C-B21E-1D6F60F9C9B0}"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F7A4C-ECAC-461C-B21E-1D6F60F9C9B0}"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0F7A4C-ECAC-461C-B21E-1D6F60F9C9B0}"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0F7A4C-ECAC-461C-B21E-1D6F60F9C9B0}"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0F7A4C-ECAC-461C-B21E-1D6F60F9C9B0}" type="datetimeFigureOut">
              <a:rPr lang="en-US" smtClean="0"/>
              <a:pPr/>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0F7A4C-ECAC-461C-B21E-1D6F60F9C9B0}" type="datetimeFigureOut">
              <a:rPr lang="en-US" smtClean="0"/>
              <a:pPr/>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F7A4C-ECAC-461C-B21E-1D6F60F9C9B0}" type="datetimeFigureOut">
              <a:rPr lang="en-US" smtClean="0"/>
              <a:pPr/>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0F7A4C-ECAC-461C-B21E-1D6F60F9C9B0}"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0F7A4C-ECAC-461C-B21E-1D6F60F9C9B0}"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31B04-A9A2-466F-935D-95D410D21C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F7A4C-ECAC-461C-B21E-1D6F60F9C9B0}" type="datetimeFigureOut">
              <a:rPr lang="en-US" smtClean="0"/>
              <a:pPr/>
              <a:t>5/27/2025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31B04-A9A2-466F-935D-95D410D21C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375" y="44624"/>
            <a:ext cx="7962081" cy="1728192"/>
          </a:xfrm>
        </p:spPr>
        <p:txBody>
          <a:bodyPr>
            <a:normAutofit/>
          </a:bodyPr>
          <a:lstStyle/>
          <a:p>
            <a:pPr eaLnBrk="1" hangingPunct="1"/>
            <a:r>
              <a:rPr lang="en-NZ" sz="3600" dirty="0">
                <a:latin typeface="Arial" charset="0"/>
                <a:cs typeface="Arial" charset="0"/>
              </a:rPr>
              <a:t>GWRC Plan Change 1 Hearing Stream  3</a:t>
            </a:r>
            <a:br>
              <a:rPr lang="en-NZ" dirty="0">
                <a:latin typeface="Arial" charset="0"/>
                <a:cs typeface="Arial" charset="0"/>
              </a:rPr>
            </a:br>
            <a:r>
              <a:rPr lang="en-NZ" sz="3100" dirty="0">
                <a:latin typeface="Arial" charset="0"/>
                <a:cs typeface="Arial" charset="0"/>
              </a:rPr>
              <a:t>Background</a:t>
            </a:r>
            <a:endParaRPr lang="en-GB" sz="3100" dirty="0">
              <a:latin typeface="Arial" charset="0"/>
              <a:cs typeface="Arial" charset="0"/>
            </a:endParaRPr>
          </a:p>
        </p:txBody>
      </p:sp>
      <p:sp>
        <p:nvSpPr>
          <p:cNvPr id="15363" name="Rectangle 3"/>
          <p:cNvSpPr>
            <a:spLocks noGrp="1" noChangeArrowheads="1"/>
          </p:cNvSpPr>
          <p:nvPr>
            <p:ph type="body" idx="1"/>
          </p:nvPr>
        </p:nvSpPr>
        <p:spPr>
          <a:xfrm>
            <a:off x="428625" y="1844823"/>
            <a:ext cx="8424863" cy="3994001"/>
          </a:xfrm>
        </p:spPr>
        <p:txBody>
          <a:bodyPr>
            <a:normAutofit fontScale="62500" lnSpcReduction="20000"/>
          </a:bodyPr>
          <a:lstStyle/>
          <a:p>
            <a:pPr eaLnBrk="1" hangingPunct="1">
              <a:lnSpc>
                <a:spcPct val="90000"/>
              </a:lnSpc>
              <a:tabLst>
                <a:tab pos="990600" algn="l"/>
                <a:tab pos="4038600" algn="l"/>
              </a:tabLst>
            </a:pPr>
            <a:r>
              <a:rPr lang="en-NZ" sz="3000" dirty="0"/>
              <a:t>Since 1992, my wife and I have owned a forestry block on 220 of hill country in Te Horo. </a:t>
            </a:r>
          </a:p>
          <a:p>
            <a:pPr eaLnBrk="1" hangingPunct="1">
              <a:lnSpc>
                <a:spcPct val="90000"/>
              </a:lnSpc>
              <a:tabLst>
                <a:tab pos="990600" algn="l"/>
                <a:tab pos="4038600" algn="l"/>
              </a:tabLst>
            </a:pPr>
            <a:r>
              <a:rPr lang="en-NZ" sz="3000" dirty="0"/>
              <a:t>The majority of the land is in regenerating indigenous forest, with around 80 ha of plantation forest including cypresses, durable eucalypts and radiata pine </a:t>
            </a:r>
          </a:p>
          <a:p>
            <a:pPr eaLnBrk="1" hangingPunct="1">
              <a:lnSpc>
                <a:spcPct val="90000"/>
              </a:lnSpc>
              <a:tabLst>
                <a:tab pos="990600" algn="l"/>
                <a:tab pos="4038600" algn="l"/>
              </a:tabLst>
            </a:pPr>
            <a:r>
              <a:rPr lang="en-NZ" sz="3000" dirty="0"/>
              <a:t>I have been gone through whole lifecycle of a forest from afforestation to harvesting and replanting.  And we have set aside some forest originally destined for harvesting as a carbon forest </a:t>
            </a:r>
          </a:p>
          <a:p>
            <a:pPr eaLnBrk="1" hangingPunct="1">
              <a:lnSpc>
                <a:spcPct val="90000"/>
              </a:lnSpc>
              <a:tabLst>
                <a:tab pos="990600" algn="l"/>
                <a:tab pos="4038600" algn="l"/>
              </a:tabLst>
            </a:pPr>
            <a:r>
              <a:rPr lang="en-NZ" sz="3000" dirty="0"/>
              <a:t>I have been involved in the development of the NES-PF/CF, the ETS and run workshops on behalf of Te Uru Rakau (MPI) to educate small growers on forestry matters. I am also serving on the Environment Committee of the forestry sector</a:t>
            </a:r>
          </a:p>
          <a:p>
            <a:pPr eaLnBrk="1" hangingPunct="1">
              <a:lnSpc>
                <a:spcPct val="90000"/>
              </a:lnSpc>
              <a:tabLst>
                <a:tab pos="990600" algn="l"/>
                <a:tab pos="4038600" algn="l"/>
              </a:tabLst>
            </a:pPr>
            <a:r>
              <a:rPr lang="en-NZ" sz="3000" dirty="0"/>
              <a:t>The New Zealand Farm Forestry Association has around 1200 members and on its behalf I have written a submission focussing mainly on the issues arising for small growers  </a:t>
            </a:r>
          </a:p>
          <a:p>
            <a:pPr marL="0" indent="0" eaLnBrk="1" hangingPunct="1">
              <a:lnSpc>
                <a:spcPct val="90000"/>
              </a:lnSpc>
              <a:buNone/>
              <a:tabLst>
                <a:tab pos="990600" algn="l"/>
                <a:tab pos="4038600" algn="l"/>
              </a:tabLst>
            </a:pPr>
            <a:r>
              <a:rPr lang="en-NZ" sz="3000" dirty="0"/>
              <a:t> </a:t>
            </a:r>
          </a:p>
          <a:p>
            <a:pPr eaLnBrk="1" hangingPunct="1">
              <a:lnSpc>
                <a:spcPct val="90000"/>
              </a:lnSpc>
              <a:buFont typeface="Arial" charset="0"/>
              <a:buNone/>
              <a:tabLst>
                <a:tab pos="990600" algn="l"/>
                <a:tab pos="4038600" algn="l"/>
              </a:tabLst>
            </a:pPr>
            <a:endParaRPr lang="en-GB" sz="3000"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A85F0F9-C5F6-E908-BE80-617FEE0BF489}"/>
                  </a:ext>
                </a:extLst>
              </p14:cNvPr>
              <p14:cNvContentPartPr/>
              <p14:nvPr/>
            </p14:nvContentPartPr>
            <p14:xfrm>
              <a:off x="1582569" y="807168"/>
              <a:ext cx="360" cy="360"/>
            </p14:xfrm>
          </p:contentPart>
        </mc:Choice>
        <mc:Fallback xmlns="">
          <p:pic>
            <p:nvPicPr>
              <p:cNvPr id="2" name="Ink 1">
                <a:extLst>
                  <a:ext uri="{FF2B5EF4-FFF2-40B4-BE49-F238E27FC236}">
                    <a16:creationId xmlns:a16="http://schemas.microsoft.com/office/drawing/2014/main" id="{8A85F0F9-C5F6-E908-BE80-617FEE0BF489}"/>
                  </a:ext>
                </a:extLst>
              </p:cNvPr>
              <p:cNvPicPr/>
              <p:nvPr/>
            </p:nvPicPr>
            <p:blipFill>
              <a:blip r:embed="rId3"/>
              <a:stretch>
                <a:fillRect/>
              </a:stretch>
            </p:blipFill>
            <p:spPr>
              <a:xfrm>
                <a:off x="1573569" y="798528"/>
                <a:ext cx="18000" cy="1800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24D54-06C4-61BF-F3D8-29632D1DD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77D36-8514-B22F-A4BD-D467F440C9ED}"/>
              </a:ext>
            </a:extLst>
          </p:cNvPr>
          <p:cNvSpPr>
            <a:spLocks noGrp="1"/>
          </p:cNvSpPr>
          <p:nvPr>
            <p:ph type="title"/>
          </p:nvPr>
        </p:nvSpPr>
        <p:spPr>
          <a:xfrm>
            <a:off x="457200" y="274638"/>
            <a:ext cx="8229600" cy="994122"/>
          </a:xfrm>
        </p:spPr>
        <p:txBody>
          <a:bodyPr>
            <a:normAutofit fontScale="90000"/>
          </a:bodyPr>
          <a:lstStyle/>
          <a:p>
            <a:r>
              <a:rPr lang="en-NZ" dirty="0"/>
              <a:t>Comments on Rebuttal</a:t>
            </a:r>
            <a:br>
              <a:rPr lang="en-NZ" dirty="0"/>
            </a:br>
            <a:r>
              <a:rPr lang="en-NZ" sz="3100" dirty="0"/>
              <a:t>Consenting</a:t>
            </a:r>
          </a:p>
        </p:txBody>
      </p:sp>
      <p:sp>
        <p:nvSpPr>
          <p:cNvPr id="3" name="Content Placeholder 2">
            <a:extLst>
              <a:ext uri="{FF2B5EF4-FFF2-40B4-BE49-F238E27FC236}">
                <a16:creationId xmlns:a16="http://schemas.microsoft.com/office/drawing/2014/main" id="{EE5A9FC1-1BEA-ED7E-80B8-A858B1112235}"/>
              </a:ext>
            </a:extLst>
          </p:cNvPr>
          <p:cNvSpPr>
            <a:spLocks noGrp="1"/>
          </p:cNvSpPr>
          <p:nvPr>
            <p:ph idx="1"/>
          </p:nvPr>
        </p:nvSpPr>
        <p:spPr>
          <a:xfrm>
            <a:off x="457200" y="1268760"/>
            <a:ext cx="8229600" cy="5328592"/>
          </a:xfrm>
        </p:spPr>
        <p:txBody>
          <a:bodyPr>
            <a:normAutofit fontScale="70000" lnSpcReduction="20000"/>
          </a:bodyPr>
          <a:lstStyle/>
          <a:p>
            <a:r>
              <a:rPr lang="en-NZ" dirty="0"/>
              <a:t>Other risks with consenting costs</a:t>
            </a:r>
          </a:p>
          <a:p>
            <a:pPr lvl="1"/>
            <a:r>
              <a:rPr lang="en-NZ" dirty="0"/>
              <a:t>No council expertise – external consultants will largely drive process (Mr Watson- S42A  report), costs can easily spiral out of control</a:t>
            </a:r>
          </a:p>
          <a:p>
            <a:pPr lvl="1"/>
            <a:r>
              <a:rPr lang="en-NZ" dirty="0"/>
              <a:t>Timeframes for consenting are unpredictable / consent may not be granted</a:t>
            </a:r>
          </a:p>
          <a:p>
            <a:pPr lvl="1"/>
            <a:r>
              <a:rPr lang="en-NZ" dirty="0"/>
              <a:t>Conditions may make project uneconomical</a:t>
            </a:r>
          </a:p>
          <a:p>
            <a:pPr lvl="1"/>
            <a:r>
              <a:rPr lang="en-NZ" dirty="0"/>
              <a:t>Matters for discretion: what species to plant</a:t>
            </a:r>
          </a:p>
          <a:p>
            <a:pPr lvl="1"/>
            <a:r>
              <a:rPr lang="en-NZ" dirty="0"/>
              <a:t>Mr Watson in Rebuttal: Forest owners only expected to provide information already required =&gt; no extra costs.  Contradicts Mr Pepperell: wants to be able to change management plans to improve outcomes  </a:t>
            </a:r>
          </a:p>
          <a:p>
            <a:pPr lvl="1"/>
            <a:r>
              <a:rPr lang="en-NZ" dirty="0"/>
              <a:t>Additional requirements in Forest Management Plan c(ii)</a:t>
            </a:r>
          </a:p>
          <a:p>
            <a:pPr lvl="2"/>
            <a:r>
              <a:rPr lang="en-NZ" dirty="0"/>
              <a:t>A plan(s) or map(s) identifying any sites or features listed in Schedule A (outstanding water bodies), Schedule C (mana whenua), Schedule F1, F2 or F3 (ecosystems and habitats with indigenous biodiversity), Schedule H (contact recreation and Māori customary use) and Schedule I (important trout fishery rivers and spawning waters) within or adjacent to land subject to commercial forestry activity</a:t>
            </a:r>
          </a:p>
          <a:p>
            <a:pPr lvl="1"/>
            <a:r>
              <a:rPr lang="en-NZ" dirty="0"/>
              <a:t>Geotechnical assessment required where even one pixel = 25m2 is mapped as “potential erosion risk land”.  Also covers “adjacent” land</a:t>
            </a:r>
          </a:p>
          <a:p>
            <a:pPr lvl="1"/>
            <a:endParaRPr lang="en-NZ" dirty="0"/>
          </a:p>
          <a:p>
            <a:pPr lvl="1"/>
            <a:endParaRPr lang="en-NZ" dirty="0"/>
          </a:p>
        </p:txBody>
      </p:sp>
    </p:spTree>
    <p:extLst>
      <p:ext uri="{BB962C8B-B14F-4D97-AF65-F5344CB8AC3E}">
        <p14:creationId xmlns:p14="http://schemas.microsoft.com/office/powerpoint/2010/main" val="292379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91B31-47E5-CB4E-58A8-C0055BA01A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2ACA3-ACD6-41E6-8433-76AB67FA2DFD}"/>
              </a:ext>
            </a:extLst>
          </p:cNvPr>
          <p:cNvSpPr>
            <a:spLocks noGrp="1"/>
          </p:cNvSpPr>
          <p:nvPr>
            <p:ph type="title"/>
          </p:nvPr>
        </p:nvSpPr>
        <p:spPr>
          <a:xfrm>
            <a:off x="457200" y="274637"/>
            <a:ext cx="8229600" cy="994123"/>
          </a:xfrm>
        </p:spPr>
        <p:txBody>
          <a:bodyPr>
            <a:normAutofit fontScale="90000"/>
          </a:bodyPr>
          <a:lstStyle/>
          <a:p>
            <a:r>
              <a:rPr lang="en-NZ" dirty="0"/>
              <a:t>Comments on Rebuttal</a:t>
            </a:r>
            <a:br>
              <a:rPr lang="en-NZ" dirty="0"/>
            </a:br>
            <a:r>
              <a:rPr lang="en-NZ" sz="3100" dirty="0"/>
              <a:t>Consenting</a:t>
            </a:r>
          </a:p>
        </p:txBody>
      </p:sp>
      <p:sp>
        <p:nvSpPr>
          <p:cNvPr id="3" name="Content Placeholder 2">
            <a:extLst>
              <a:ext uri="{FF2B5EF4-FFF2-40B4-BE49-F238E27FC236}">
                <a16:creationId xmlns:a16="http://schemas.microsoft.com/office/drawing/2014/main" id="{080BA365-610B-AB29-46EF-B65CFD73C2FD}"/>
              </a:ext>
            </a:extLst>
          </p:cNvPr>
          <p:cNvSpPr>
            <a:spLocks noGrp="1"/>
          </p:cNvSpPr>
          <p:nvPr>
            <p:ph idx="1"/>
          </p:nvPr>
        </p:nvSpPr>
        <p:spPr>
          <a:xfrm>
            <a:off x="457200" y="1052737"/>
            <a:ext cx="8229600" cy="1440160"/>
          </a:xfrm>
        </p:spPr>
        <p:txBody>
          <a:bodyPr>
            <a:normAutofit/>
          </a:bodyPr>
          <a:lstStyle/>
          <a:p>
            <a:pPr marL="0" indent="0">
              <a:buNone/>
            </a:pPr>
            <a:endParaRPr lang="en-NZ" dirty="0"/>
          </a:p>
          <a:p>
            <a:endParaRPr lang="en-NZ" dirty="0"/>
          </a:p>
          <a:p>
            <a:pPr lvl="1"/>
            <a:endParaRPr lang="en-NZ" dirty="0"/>
          </a:p>
          <a:p>
            <a:pPr lvl="1"/>
            <a:endParaRPr lang="en-NZ" dirty="0"/>
          </a:p>
          <a:p>
            <a:pPr marL="457200" lvl="1" indent="0">
              <a:buNone/>
            </a:pPr>
            <a:endParaRPr lang="en-NZ" dirty="0"/>
          </a:p>
          <a:p>
            <a:pPr lvl="1"/>
            <a:endParaRPr lang="en-NZ" dirty="0"/>
          </a:p>
        </p:txBody>
      </p:sp>
      <p:pic>
        <p:nvPicPr>
          <p:cNvPr id="6" name="Picture 5">
            <a:extLst>
              <a:ext uri="{FF2B5EF4-FFF2-40B4-BE49-F238E27FC236}">
                <a16:creationId xmlns:a16="http://schemas.microsoft.com/office/drawing/2014/main" id="{CF4ECD32-EB81-3F72-703C-F29D41BBBFD1}"/>
              </a:ext>
            </a:extLst>
          </p:cNvPr>
          <p:cNvPicPr>
            <a:picLocks noChangeAspect="1"/>
          </p:cNvPicPr>
          <p:nvPr/>
        </p:nvPicPr>
        <p:blipFill>
          <a:blip r:embed="rId3"/>
          <a:stretch>
            <a:fillRect/>
          </a:stretch>
        </p:blipFill>
        <p:spPr>
          <a:xfrm>
            <a:off x="238574" y="-1"/>
            <a:ext cx="8448226" cy="6858001"/>
          </a:xfrm>
          <a:prstGeom prst="rect">
            <a:avLst/>
          </a:prstGeom>
        </p:spPr>
      </p:pic>
      <p:sp>
        <p:nvSpPr>
          <p:cNvPr id="7" name="Oval 6">
            <a:extLst>
              <a:ext uri="{FF2B5EF4-FFF2-40B4-BE49-F238E27FC236}">
                <a16:creationId xmlns:a16="http://schemas.microsoft.com/office/drawing/2014/main" id="{9C5C95B9-786F-216C-37BA-E7E0216CC155}"/>
              </a:ext>
            </a:extLst>
          </p:cNvPr>
          <p:cNvSpPr/>
          <p:nvPr/>
        </p:nvSpPr>
        <p:spPr>
          <a:xfrm>
            <a:off x="5436096" y="4725144"/>
            <a:ext cx="360040" cy="21602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a:extLst>
              <a:ext uri="{FF2B5EF4-FFF2-40B4-BE49-F238E27FC236}">
                <a16:creationId xmlns:a16="http://schemas.microsoft.com/office/drawing/2014/main" id="{58C2DC43-FD39-3F18-27EE-BF3E15C51EA7}"/>
              </a:ext>
            </a:extLst>
          </p:cNvPr>
          <p:cNvSpPr/>
          <p:nvPr/>
        </p:nvSpPr>
        <p:spPr>
          <a:xfrm>
            <a:off x="5508104" y="5013176"/>
            <a:ext cx="288032" cy="2880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1836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Comments on Rebuttal </a:t>
            </a:r>
            <a:br>
              <a:rPr lang="en-NZ" dirty="0"/>
            </a:br>
            <a:r>
              <a:rPr lang="en-NZ" sz="3100" dirty="0"/>
              <a:t>Effect of not obtaining consent at </a:t>
            </a:r>
            <a:r>
              <a:rPr lang="en-NZ" sz="3100" u="sng" dirty="0"/>
              <a:t>acceptable</a:t>
            </a:r>
            <a:r>
              <a:rPr lang="en-NZ" sz="3100" dirty="0"/>
              <a:t> conditions</a:t>
            </a:r>
          </a:p>
        </p:txBody>
      </p:sp>
      <p:sp>
        <p:nvSpPr>
          <p:cNvPr id="3" name="Content Placeholder 2"/>
          <p:cNvSpPr>
            <a:spLocks noGrp="1"/>
          </p:cNvSpPr>
          <p:nvPr>
            <p:ph idx="1"/>
          </p:nvPr>
        </p:nvSpPr>
        <p:spPr/>
        <p:txBody>
          <a:bodyPr>
            <a:normAutofit fontScale="55000" lnSpcReduction="20000"/>
          </a:bodyPr>
          <a:lstStyle/>
          <a:p>
            <a:r>
              <a:rPr lang="en-NZ" sz="4200" dirty="0"/>
              <a:t>No earthworks or harvesting consent =&gt; no return on 27 year investment, going forward only costs, no income  </a:t>
            </a:r>
          </a:p>
          <a:p>
            <a:r>
              <a:rPr lang="en-NZ" sz="4200" dirty="0"/>
              <a:t>No replanting consent =&gt; if pre-90 forest deforestation liability 			         $50,000/ha</a:t>
            </a:r>
          </a:p>
          <a:p>
            <a:pPr marL="0" indent="0">
              <a:buNone/>
            </a:pPr>
            <a:r>
              <a:rPr lang="en-NZ" sz="4200" dirty="0"/>
              <a:t> 		                  =&gt; if in ETS under averaging,  liability for 			         carbon reduction</a:t>
            </a:r>
          </a:p>
          <a:p>
            <a:pPr marL="0" indent="0">
              <a:buNone/>
            </a:pPr>
            <a:r>
              <a:rPr lang="en-NZ" sz="4200" dirty="0"/>
              <a:t>		                  =&gt; going forward generally no income, 			         only costs and devaluation of land</a:t>
            </a:r>
          </a:p>
          <a:p>
            <a:pPr marL="0" indent="0">
              <a:buNone/>
            </a:pPr>
            <a:r>
              <a:rPr lang="en-NZ" sz="4200" dirty="0"/>
              <a:t>		        	    =&gt; no replanting means land will be 				         longer without vegetation cover, 				         increasing sediment discharged 		</a:t>
            </a:r>
          </a:p>
          <a:p>
            <a:pPr marL="0" indent="0">
              <a:buNone/>
            </a:pPr>
            <a:endParaRPr lang="en-NZ" sz="4200" dirty="0"/>
          </a:p>
          <a:p>
            <a:pPr marL="2743200" lvl="6" indent="0">
              <a:buNone/>
            </a:pPr>
            <a:r>
              <a:rPr lang="en-NZ" sz="3000" dirty="0"/>
              <a:t> </a:t>
            </a:r>
            <a:endParaRPr lang="en-N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1F34-07E2-EFB1-BDDB-B46F0C96E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8B515-B905-D23E-AC39-3635DB667B5A}"/>
              </a:ext>
            </a:extLst>
          </p:cNvPr>
          <p:cNvSpPr>
            <a:spLocks noGrp="1"/>
          </p:cNvSpPr>
          <p:nvPr>
            <p:ph type="title"/>
          </p:nvPr>
        </p:nvSpPr>
        <p:spPr/>
        <p:txBody>
          <a:bodyPr>
            <a:normAutofit fontScale="90000"/>
          </a:bodyPr>
          <a:lstStyle/>
          <a:p>
            <a:r>
              <a:rPr lang="en-NZ" dirty="0"/>
              <a:t>Comments on Rebuttal </a:t>
            </a:r>
            <a:br>
              <a:rPr lang="en-NZ" dirty="0"/>
            </a:br>
            <a:r>
              <a:rPr lang="en-NZ" sz="3100" dirty="0"/>
              <a:t>Items not addressed in Rebuttal</a:t>
            </a:r>
          </a:p>
        </p:txBody>
      </p:sp>
      <p:sp>
        <p:nvSpPr>
          <p:cNvPr id="3" name="Content Placeholder 2">
            <a:extLst>
              <a:ext uri="{FF2B5EF4-FFF2-40B4-BE49-F238E27FC236}">
                <a16:creationId xmlns:a16="http://schemas.microsoft.com/office/drawing/2014/main" id="{CC606C58-1925-B766-3B22-3F3EB6CF9FDD}"/>
              </a:ext>
            </a:extLst>
          </p:cNvPr>
          <p:cNvSpPr>
            <a:spLocks noGrp="1"/>
          </p:cNvSpPr>
          <p:nvPr>
            <p:ph idx="1"/>
          </p:nvPr>
        </p:nvSpPr>
        <p:spPr/>
        <p:txBody>
          <a:bodyPr>
            <a:normAutofit fontScale="62500" lnSpcReduction="20000"/>
          </a:bodyPr>
          <a:lstStyle/>
          <a:p>
            <a:r>
              <a:rPr lang="en-NZ" sz="3800" dirty="0"/>
              <a:t>Para 9 of my supplementary submission: Section 32 requirements for making forestry controlled/restricted discretionary activity not met</a:t>
            </a:r>
          </a:p>
          <a:p>
            <a:pPr marL="0" indent="0">
              <a:buNone/>
            </a:pPr>
            <a:r>
              <a:rPr lang="en-NZ" sz="3800" dirty="0"/>
              <a:t>	</a:t>
            </a:r>
          </a:p>
          <a:p>
            <a:pPr marL="0" indent="0">
              <a:buNone/>
            </a:pPr>
            <a:r>
              <a:rPr lang="en-NZ" sz="3800" dirty="0"/>
              <a:t>      -      MFE Guidance for S32 reports:  “……This means the most          	appropriate option does not need to be the most optimal 	or best option, but must demonstrate that it will meet 	the objectives in an efficient and effective way.” </a:t>
            </a:r>
          </a:p>
          <a:p>
            <a:pPr marL="0" indent="0">
              <a:buNone/>
            </a:pPr>
            <a:r>
              <a:rPr lang="en-NZ" sz="3800" dirty="0"/>
              <a:t>	</a:t>
            </a:r>
          </a:p>
          <a:p>
            <a:pPr marL="0" indent="0">
              <a:buNone/>
            </a:pPr>
            <a:r>
              <a:rPr lang="en-NZ" sz="3800" dirty="0"/>
              <a:t>      -	Dr. Greer:  “Thus, it is uncertain whether either the PC1 	provisions or the NES-CF will contribute to the TAS being 	met, or that one will achieve 	demonstrably greater 	sediment losses than the other”. </a:t>
            </a:r>
          </a:p>
          <a:p>
            <a:pPr lvl="1">
              <a:buNone/>
            </a:pPr>
            <a:endParaRPr lang="en-NZ" dirty="0"/>
          </a:p>
          <a:p>
            <a:endParaRPr lang="en-NZ" dirty="0"/>
          </a:p>
        </p:txBody>
      </p:sp>
    </p:spTree>
    <p:extLst>
      <p:ext uri="{BB962C8B-B14F-4D97-AF65-F5344CB8AC3E}">
        <p14:creationId xmlns:p14="http://schemas.microsoft.com/office/powerpoint/2010/main" val="1853020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Concluding remarks</a:t>
            </a:r>
          </a:p>
        </p:txBody>
      </p:sp>
      <p:sp>
        <p:nvSpPr>
          <p:cNvPr id="3" name="Content Placeholder 2"/>
          <p:cNvSpPr>
            <a:spLocks noGrp="1"/>
          </p:cNvSpPr>
          <p:nvPr>
            <p:ph idx="1"/>
          </p:nvPr>
        </p:nvSpPr>
        <p:spPr/>
        <p:txBody>
          <a:bodyPr>
            <a:normAutofit fontScale="85000" lnSpcReduction="20000"/>
          </a:bodyPr>
          <a:lstStyle/>
          <a:p>
            <a:endParaRPr lang="en-NZ" dirty="0"/>
          </a:p>
          <a:p>
            <a:r>
              <a:rPr lang="en-NZ" sz="2000" dirty="0"/>
              <a:t>Dr. Greer: “In terms of sediment, commercial forests discharge less than any other commercial land use, and are second only to indigenous forests”.</a:t>
            </a:r>
          </a:p>
          <a:p>
            <a:endParaRPr lang="en-NZ" sz="2000" dirty="0"/>
          </a:p>
          <a:p>
            <a:r>
              <a:rPr lang="en-NZ" sz="2000" dirty="0" err="1"/>
              <a:t>Whaitua</a:t>
            </a:r>
            <a:r>
              <a:rPr lang="en-NZ" sz="2000" dirty="0"/>
              <a:t> recommendations are in favour of using NES-PF: e.g. Rec. 55: “</a:t>
            </a:r>
            <a:r>
              <a:rPr lang="en-AU" sz="2000" i="1" dirty="0"/>
              <a:t>Upon receiving notice under the NES-PF of earthworks, forestry quarrying or harvesting in the Te Awarua-Porirua </a:t>
            </a:r>
            <a:r>
              <a:rPr lang="en-AU" sz="2000" i="1" dirty="0" err="1"/>
              <a:t>Whaitua</a:t>
            </a:r>
            <a:r>
              <a:rPr lang="en-AU" sz="2000" i="1" dirty="0"/>
              <a:t> .…. actively monitors compliance to ensure sediment discharges to waterbodies are minimised”</a:t>
            </a:r>
          </a:p>
          <a:p>
            <a:r>
              <a:rPr lang="en-AU" sz="2000" dirty="0"/>
              <a:t>Mrs Strang’s evidence: </a:t>
            </a:r>
            <a:r>
              <a:rPr lang="en-NZ" sz="2000" dirty="0"/>
              <a:t>  </a:t>
            </a:r>
            <a:r>
              <a:rPr lang="en-NZ" sz="2000" i="1" dirty="0"/>
              <a:t>“the evidence provided does not justify over-riding the NES CF and requiring resource consent for all of the listed plantation forestry activities”</a:t>
            </a:r>
            <a:endParaRPr lang="en-AU" sz="2000" i="1" dirty="0"/>
          </a:p>
          <a:p>
            <a:endParaRPr lang="en-NZ" sz="2000" dirty="0"/>
          </a:p>
          <a:p>
            <a:r>
              <a:rPr lang="en-NZ" sz="2000" dirty="0"/>
              <a:t>As per Mr. Wyeth evidence, the requirement for more stringency have not been demonstrated and “</a:t>
            </a:r>
            <a:r>
              <a:rPr lang="en-NZ" sz="2000" i="1" dirty="0"/>
              <a:t>the NES-CF with non-regulatory support to improve implementation ... is likely to be more effective and efficient</a:t>
            </a:r>
            <a:r>
              <a:rPr lang="en-NZ" sz="2000" dirty="0"/>
              <a:t>” than what is proposed in PC1</a:t>
            </a:r>
          </a:p>
          <a:p>
            <a:endParaRPr lang="en-NZ" sz="2000" dirty="0"/>
          </a:p>
          <a:p>
            <a:r>
              <a:rPr lang="en-NZ" sz="2000" dirty="0"/>
              <a:t>Should the hearing panel deem it necessary to be more stringent than the NES-CF for earthworks, harvesting, vegetation clearance or mechanical land preparation, then we ask that afforestation and replanting remain regulated under the NES-CF</a:t>
            </a:r>
          </a:p>
          <a:p>
            <a:pPr>
              <a:buNone/>
            </a:pPr>
            <a:endParaRPr lang="en-NZ" sz="2300" dirty="0"/>
          </a:p>
          <a:p>
            <a:endParaRPr lang="en-N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894F-F9CB-8360-EBDE-E77838729917}"/>
              </a:ext>
            </a:extLst>
          </p:cNvPr>
          <p:cNvSpPr>
            <a:spLocks noGrp="1"/>
          </p:cNvSpPr>
          <p:nvPr>
            <p:ph type="title"/>
          </p:nvPr>
        </p:nvSpPr>
        <p:spPr/>
        <p:txBody>
          <a:bodyPr/>
          <a:lstStyle/>
          <a:p>
            <a:r>
              <a:rPr lang="en-NZ" dirty="0"/>
              <a:t>Benefits of Forestry </a:t>
            </a:r>
          </a:p>
        </p:txBody>
      </p:sp>
      <p:sp>
        <p:nvSpPr>
          <p:cNvPr id="3" name="Content Placeholder 2">
            <a:extLst>
              <a:ext uri="{FF2B5EF4-FFF2-40B4-BE49-F238E27FC236}">
                <a16:creationId xmlns:a16="http://schemas.microsoft.com/office/drawing/2014/main" id="{AD31BEEF-7E46-1890-07AC-5DBCE39802EE}"/>
              </a:ext>
            </a:extLst>
          </p:cNvPr>
          <p:cNvSpPr>
            <a:spLocks noGrp="1"/>
          </p:cNvSpPr>
          <p:nvPr>
            <p:ph idx="1"/>
          </p:nvPr>
        </p:nvSpPr>
        <p:spPr/>
        <p:txBody>
          <a:bodyPr/>
          <a:lstStyle/>
          <a:p>
            <a:endParaRPr lang="en-NZ" dirty="0"/>
          </a:p>
        </p:txBody>
      </p:sp>
      <p:pic>
        <p:nvPicPr>
          <p:cNvPr id="4" name="Google Shape;531;p83">
            <a:extLst>
              <a:ext uri="{FF2B5EF4-FFF2-40B4-BE49-F238E27FC236}">
                <a16:creationId xmlns:a16="http://schemas.microsoft.com/office/drawing/2014/main" id="{0750F53D-DF1F-9AE6-8B40-FB9248912752}"/>
              </a:ext>
            </a:extLst>
          </p:cNvPr>
          <p:cNvPicPr preferRelativeResize="0"/>
          <p:nvPr/>
        </p:nvPicPr>
        <p:blipFill>
          <a:blip r:embed="rId2">
            <a:alphaModFix/>
          </a:blip>
          <a:stretch>
            <a:fillRect/>
          </a:stretch>
        </p:blipFill>
        <p:spPr>
          <a:xfrm>
            <a:off x="446856" y="1340768"/>
            <a:ext cx="8229600" cy="5184576"/>
          </a:xfrm>
          <a:prstGeom prst="rect">
            <a:avLst/>
          </a:prstGeom>
          <a:noFill/>
          <a:ln>
            <a:noFill/>
          </a:ln>
        </p:spPr>
      </p:pic>
    </p:spTree>
    <p:extLst>
      <p:ext uri="{BB962C8B-B14F-4D97-AF65-F5344CB8AC3E}">
        <p14:creationId xmlns:p14="http://schemas.microsoft.com/office/powerpoint/2010/main" val="364891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55DEA-0872-C250-901B-13EF7911A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63AB3-0916-0301-71D5-41ED26D33198}"/>
              </a:ext>
            </a:extLst>
          </p:cNvPr>
          <p:cNvSpPr>
            <a:spLocks noGrp="1"/>
          </p:cNvSpPr>
          <p:nvPr>
            <p:ph type="title"/>
          </p:nvPr>
        </p:nvSpPr>
        <p:spPr/>
        <p:txBody>
          <a:bodyPr/>
          <a:lstStyle/>
          <a:p>
            <a:endParaRPr lang="en-NZ"/>
          </a:p>
        </p:txBody>
      </p:sp>
      <p:pic>
        <p:nvPicPr>
          <p:cNvPr id="22530" name="Picture 2" descr="F:\Forestry\KCDC District plan\Schafe am fluss.JPG">
            <a:extLst>
              <a:ext uri="{FF2B5EF4-FFF2-40B4-BE49-F238E27FC236}">
                <a16:creationId xmlns:a16="http://schemas.microsoft.com/office/drawing/2014/main" id="{6C21EDD4-C07A-4934-741A-7D5A53575C2A}"/>
              </a:ext>
            </a:extLst>
          </p:cNvPr>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extLst>
      <p:ext uri="{BB962C8B-B14F-4D97-AF65-F5344CB8AC3E}">
        <p14:creationId xmlns:p14="http://schemas.microsoft.com/office/powerpoint/2010/main" val="88144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67E9D-072E-6CBE-4D7C-61D6F4939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641D6-69FE-04C8-9EBC-B1A1B5890130}"/>
              </a:ext>
            </a:extLst>
          </p:cNvPr>
          <p:cNvSpPr>
            <a:spLocks noGrp="1"/>
          </p:cNvSpPr>
          <p:nvPr>
            <p:ph type="title"/>
          </p:nvPr>
        </p:nvSpPr>
        <p:spPr/>
        <p:txBody>
          <a:bodyPr/>
          <a:lstStyle/>
          <a:p>
            <a:endParaRPr lang="en-NZ"/>
          </a:p>
        </p:txBody>
      </p:sp>
      <p:pic>
        <p:nvPicPr>
          <p:cNvPr id="20482" name="Picture 2" descr="F:\Forestry\DSC01094.JPG">
            <a:extLst>
              <a:ext uri="{FF2B5EF4-FFF2-40B4-BE49-F238E27FC236}">
                <a16:creationId xmlns:a16="http://schemas.microsoft.com/office/drawing/2014/main" id="{7DF1B427-4DDE-FB1E-AC14-EE0C0662602B}"/>
              </a:ext>
            </a:extLst>
          </p:cNvPr>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07522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3484-F305-285B-6F40-D2E40F511222}"/>
              </a:ext>
            </a:extLst>
          </p:cNvPr>
          <p:cNvSpPr>
            <a:spLocks noGrp="1"/>
          </p:cNvSpPr>
          <p:nvPr>
            <p:ph type="title"/>
          </p:nvPr>
        </p:nvSpPr>
        <p:spPr/>
        <p:txBody>
          <a:bodyPr>
            <a:normAutofit fontScale="90000"/>
          </a:bodyPr>
          <a:lstStyle/>
          <a:p>
            <a:r>
              <a:rPr lang="en-NZ" dirty="0"/>
              <a:t>NES-CF </a:t>
            </a:r>
            <a:r>
              <a:rPr lang="en-NZ" sz="4800" kern="100" dirty="0">
                <a:effectLst/>
                <a:latin typeface="Calibri" panose="020F0502020204030204" pitchFamily="34" charset="0"/>
                <a:ea typeface="Aptos"/>
                <a:cs typeface="Times New Roman" panose="02020603050405020304" pitchFamily="18" charset="0"/>
              </a:rPr>
              <a:t>≠ NES-PF</a:t>
            </a:r>
            <a:br>
              <a:rPr lang="en-NZ" sz="4800" kern="100" dirty="0">
                <a:effectLst/>
                <a:latin typeface="Aptos"/>
                <a:ea typeface="Aptos"/>
                <a:cs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30480F6B-1F58-B980-A009-89D474647B38}"/>
              </a:ext>
            </a:extLst>
          </p:cNvPr>
          <p:cNvSpPr>
            <a:spLocks noGrp="1"/>
          </p:cNvSpPr>
          <p:nvPr>
            <p:ph idx="1"/>
          </p:nvPr>
        </p:nvSpPr>
        <p:spPr>
          <a:xfrm>
            <a:off x="457200" y="1196752"/>
            <a:ext cx="8229600" cy="5112568"/>
          </a:xfrm>
        </p:spPr>
        <p:txBody>
          <a:bodyPr>
            <a:normAutofit/>
          </a:bodyPr>
          <a:lstStyle/>
          <a:p>
            <a:r>
              <a:rPr lang="en-NZ" sz="2400" dirty="0">
                <a:latin typeface="+mj-lt"/>
              </a:rPr>
              <a:t>New Schedule 3:  Extensive documentation and mapping requirements for planting/replanting including erosion management plans</a:t>
            </a:r>
          </a:p>
          <a:p>
            <a:r>
              <a:rPr lang="en-NZ" sz="2400" kern="100" dirty="0">
                <a:effectLst/>
                <a:latin typeface="+mj-lt"/>
                <a:ea typeface="Aptos"/>
                <a:cs typeface="Times New Roman" panose="02020603050405020304" pitchFamily="18" charset="0"/>
              </a:rPr>
              <a:t>Earthworks  Schedule 4: new requirements</a:t>
            </a:r>
          </a:p>
          <a:p>
            <a:pPr lvl="1"/>
            <a:r>
              <a:rPr lang="en-NZ" sz="2400" kern="100" dirty="0">
                <a:effectLst/>
                <a:latin typeface="+mj-lt"/>
                <a:ea typeface="Aptos"/>
                <a:cs typeface="Times New Roman" panose="02020603050405020304" pitchFamily="18" charset="0"/>
              </a:rPr>
              <a:t> Para 3(e): </a:t>
            </a:r>
            <a:r>
              <a:rPr lang="en-NZ" sz="2400" b="0" i="0" dirty="0">
                <a:solidFill>
                  <a:srgbClr val="000000"/>
                </a:solidFill>
                <a:effectLst/>
                <a:latin typeface="+mj-lt"/>
              </a:rPr>
              <a:t>estimated earthworks cut and fill volumes, by ESC zone</a:t>
            </a:r>
            <a:r>
              <a:rPr lang="en-NZ" sz="2400" kern="100" dirty="0">
                <a:effectLst/>
                <a:latin typeface="+mj-lt"/>
                <a:ea typeface="Aptos"/>
                <a:cs typeface="Times New Roman" panose="02020603050405020304" pitchFamily="18" charset="0"/>
              </a:rPr>
              <a:t> </a:t>
            </a:r>
          </a:p>
          <a:p>
            <a:pPr lvl="1"/>
            <a:r>
              <a:rPr lang="en-NZ" sz="2400" kern="100" dirty="0">
                <a:effectLst/>
                <a:latin typeface="+mj-lt"/>
                <a:ea typeface="Aptos"/>
                <a:cs typeface="Times New Roman" panose="02020603050405020304" pitchFamily="18" charset="0"/>
              </a:rPr>
              <a:t> Para 3(h): </a:t>
            </a:r>
            <a:r>
              <a:rPr lang="en-NZ" sz="2400" b="0" i="0" dirty="0">
                <a:solidFill>
                  <a:srgbClr val="000000"/>
                </a:solidFill>
                <a:effectLst/>
                <a:latin typeface="+mj-lt"/>
              </a:rPr>
              <a:t>design rainfall event size and duration that has been used to design the sediment control measures</a:t>
            </a:r>
            <a:endParaRPr lang="en-NZ" sz="2400" kern="100" dirty="0">
              <a:effectLst/>
              <a:latin typeface="+mj-lt"/>
              <a:ea typeface="Aptos"/>
              <a:cs typeface="Times New Roman" panose="02020603050405020304" pitchFamily="18" charset="0"/>
            </a:endParaRPr>
          </a:p>
          <a:p>
            <a:r>
              <a:rPr lang="en-NZ" sz="2400" dirty="0">
                <a:latin typeface="+mj-lt"/>
              </a:rPr>
              <a:t>Slash management conditions</a:t>
            </a:r>
          </a:p>
          <a:p>
            <a:r>
              <a:rPr lang="en-NZ" sz="2400" dirty="0">
                <a:latin typeface="+mj-lt"/>
              </a:rPr>
              <a:t>Permanent forestry included</a:t>
            </a:r>
          </a:p>
          <a:p>
            <a:r>
              <a:rPr lang="en-NZ" sz="2400" dirty="0">
                <a:latin typeface="+mj-lt"/>
              </a:rPr>
              <a:t>NES-CF was not permitted to show that it improves outcomes</a:t>
            </a:r>
          </a:p>
          <a:p>
            <a:endParaRPr lang="en-NZ" sz="2400" dirty="0">
              <a:latin typeface="+mj-lt"/>
            </a:endParaRPr>
          </a:p>
          <a:p>
            <a:endParaRPr lang="en-NZ" sz="2400" dirty="0">
              <a:latin typeface="+mj-lt"/>
            </a:endParaRPr>
          </a:p>
        </p:txBody>
      </p:sp>
    </p:spTree>
    <p:extLst>
      <p:ext uri="{BB962C8B-B14F-4D97-AF65-F5344CB8AC3E}">
        <p14:creationId xmlns:p14="http://schemas.microsoft.com/office/powerpoint/2010/main" val="244854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E8873-3C4B-3D77-E194-10202BF10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22C85-0464-DBD5-3272-1477DC953F80}"/>
              </a:ext>
            </a:extLst>
          </p:cNvPr>
          <p:cNvSpPr>
            <a:spLocks noGrp="1"/>
          </p:cNvSpPr>
          <p:nvPr>
            <p:ph type="title"/>
          </p:nvPr>
        </p:nvSpPr>
        <p:spPr>
          <a:xfrm>
            <a:off x="457200" y="274638"/>
            <a:ext cx="8229600" cy="994122"/>
          </a:xfrm>
        </p:spPr>
        <p:txBody>
          <a:bodyPr>
            <a:normAutofit fontScale="90000"/>
          </a:bodyPr>
          <a:lstStyle/>
          <a:p>
            <a:r>
              <a:rPr lang="en-NZ" dirty="0"/>
              <a:t>Comment on Evidence</a:t>
            </a:r>
            <a:br>
              <a:rPr lang="en-NZ" dirty="0"/>
            </a:br>
            <a:endParaRPr lang="en-NZ" sz="3100" dirty="0"/>
          </a:p>
        </p:txBody>
      </p:sp>
      <p:sp>
        <p:nvSpPr>
          <p:cNvPr id="3" name="Content Placeholder 2">
            <a:extLst>
              <a:ext uri="{FF2B5EF4-FFF2-40B4-BE49-F238E27FC236}">
                <a16:creationId xmlns:a16="http://schemas.microsoft.com/office/drawing/2014/main" id="{42CDD08A-CFFF-82FA-E713-3A063D6EEF85}"/>
              </a:ext>
            </a:extLst>
          </p:cNvPr>
          <p:cNvSpPr>
            <a:spLocks noGrp="1"/>
          </p:cNvSpPr>
          <p:nvPr>
            <p:ph idx="1"/>
          </p:nvPr>
        </p:nvSpPr>
        <p:spPr>
          <a:xfrm>
            <a:off x="457200" y="1628800"/>
            <a:ext cx="8229600" cy="4525963"/>
          </a:xfrm>
        </p:spPr>
        <p:txBody>
          <a:bodyPr>
            <a:normAutofit fontScale="85000" lnSpcReduction="20000"/>
          </a:bodyPr>
          <a:lstStyle/>
          <a:p>
            <a:r>
              <a:rPr lang="en-NZ" dirty="0"/>
              <a:t>Plan Change 1 became effective 3 November 2023</a:t>
            </a:r>
          </a:p>
          <a:p>
            <a:pPr lvl="1"/>
            <a:r>
              <a:rPr lang="en-NZ" dirty="0"/>
              <a:t>Consents required for planting/replanting /earthworks/harvesting since then</a:t>
            </a:r>
          </a:p>
          <a:p>
            <a:pPr marL="0" indent="0">
              <a:buNone/>
            </a:pPr>
            <a:endParaRPr lang="en-NZ" dirty="0"/>
          </a:p>
          <a:p>
            <a:r>
              <a:rPr lang="en-NZ" dirty="0"/>
              <a:t>No evidence presented that </a:t>
            </a:r>
          </a:p>
          <a:p>
            <a:pPr lvl="1"/>
            <a:r>
              <a:rPr lang="en-NZ" dirty="0"/>
              <a:t>Water quality/sedimentation has improved or </a:t>
            </a:r>
          </a:p>
          <a:p>
            <a:pPr lvl="1"/>
            <a:r>
              <a:rPr lang="en-NZ" dirty="0"/>
              <a:t>How many consents have been issued that would not have been required under the NES or</a:t>
            </a:r>
          </a:p>
          <a:p>
            <a:pPr lvl="1"/>
            <a:r>
              <a:rPr lang="en-NZ" dirty="0"/>
              <a:t>How many of these consents had conditions different from those in the NES-CF or </a:t>
            </a:r>
          </a:p>
          <a:p>
            <a:pPr lvl="1"/>
            <a:r>
              <a:rPr lang="en-NZ" dirty="0"/>
              <a:t>Any improvements with regards to staffing levels/expertise in enforcement team  </a:t>
            </a:r>
          </a:p>
          <a:p>
            <a:endParaRPr lang="en-NZ" dirty="0"/>
          </a:p>
          <a:p>
            <a:pPr lvl="1"/>
            <a:endParaRPr lang="en-NZ" dirty="0"/>
          </a:p>
          <a:p>
            <a:pPr lvl="1"/>
            <a:endParaRPr lang="en-NZ" dirty="0"/>
          </a:p>
          <a:p>
            <a:pPr lvl="1"/>
            <a:endParaRPr lang="en-NZ" dirty="0">
              <a:highlight>
                <a:srgbClr val="FFFF00"/>
              </a:highlight>
            </a:endParaRPr>
          </a:p>
          <a:p>
            <a:pPr marL="457200" lvl="1" indent="0">
              <a:buNone/>
            </a:pPr>
            <a:endParaRPr lang="en-NZ" dirty="0"/>
          </a:p>
        </p:txBody>
      </p:sp>
    </p:spTree>
    <p:extLst>
      <p:ext uri="{BB962C8B-B14F-4D97-AF65-F5344CB8AC3E}">
        <p14:creationId xmlns:p14="http://schemas.microsoft.com/office/powerpoint/2010/main" val="361073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Comments on Rebuttal</a:t>
            </a:r>
          </a:p>
        </p:txBody>
      </p:sp>
      <p:sp>
        <p:nvSpPr>
          <p:cNvPr id="3" name="Content Placeholder 2"/>
          <p:cNvSpPr>
            <a:spLocks noGrp="1"/>
          </p:cNvSpPr>
          <p:nvPr>
            <p:ph idx="1"/>
          </p:nvPr>
        </p:nvSpPr>
        <p:spPr/>
        <p:txBody>
          <a:bodyPr>
            <a:normAutofit/>
          </a:bodyPr>
          <a:lstStyle/>
          <a:p>
            <a:pPr>
              <a:lnSpc>
                <a:spcPct val="90000"/>
              </a:lnSpc>
              <a:buNone/>
              <a:tabLst>
                <a:tab pos="990600" algn="l"/>
                <a:tab pos="4038600" algn="l"/>
              </a:tabLst>
            </a:pPr>
            <a:r>
              <a:rPr lang="en-NZ" sz="2400" dirty="0"/>
              <a:t>Projected increase of 40 % in harvesting volumes challenged by Mrs Strang – but her evidence was not </a:t>
            </a:r>
            <a:r>
              <a:rPr lang="en-NZ" sz="2400" dirty="0" err="1"/>
              <a:t>adressed</a:t>
            </a:r>
            <a:r>
              <a:rPr lang="en-NZ" sz="2400" dirty="0"/>
              <a:t>/refuted</a:t>
            </a:r>
          </a:p>
          <a:p>
            <a:pPr>
              <a:lnSpc>
                <a:spcPct val="90000"/>
              </a:lnSpc>
              <a:buNone/>
              <a:tabLst>
                <a:tab pos="990600" algn="l"/>
                <a:tab pos="4038600" algn="l"/>
              </a:tabLst>
            </a:pPr>
            <a:endParaRPr lang="en-NZ" dirty="0"/>
          </a:p>
          <a:p>
            <a:pPr>
              <a:lnSpc>
                <a:spcPct val="90000"/>
              </a:lnSpc>
              <a:buNone/>
              <a:tabLst>
                <a:tab pos="990600" algn="l"/>
                <a:tab pos="4038600" algn="l"/>
              </a:tabLst>
            </a:pPr>
            <a:endParaRPr lang="en-NZ" dirty="0"/>
          </a:p>
          <a:p>
            <a:pPr>
              <a:lnSpc>
                <a:spcPct val="90000"/>
              </a:lnSpc>
              <a:buNone/>
              <a:tabLst>
                <a:tab pos="990600" algn="l"/>
                <a:tab pos="4038600" algn="l"/>
              </a:tabLst>
            </a:pPr>
            <a:endParaRPr lang="en-NZ" dirty="0"/>
          </a:p>
          <a:p>
            <a:pPr>
              <a:lnSpc>
                <a:spcPct val="90000"/>
              </a:lnSpc>
              <a:buNone/>
              <a:tabLst>
                <a:tab pos="990600" algn="l"/>
                <a:tab pos="4038600" algn="l"/>
              </a:tabLst>
            </a:pPr>
            <a:endParaRPr lang="en-NZ" dirty="0"/>
          </a:p>
          <a:p>
            <a:pPr>
              <a:lnSpc>
                <a:spcPct val="90000"/>
              </a:lnSpc>
              <a:buNone/>
              <a:tabLst>
                <a:tab pos="990600" algn="l"/>
                <a:tab pos="4038600" algn="l"/>
              </a:tabLst>
            </a:pPr>
            <a:endParaRPr lang="en-NZ" dirty="0"/>
          </a:p>
          <a:p>
            <a:pPr>
              <a:lnSpc>
                <a:spcPct val="90000"/>
              </a:lnSpc>
              <a:buNone/>
              <a:tabLst>
                <a:tab pos="990600" algn="l"/>
                <a:tab pos="4038600" algn="l"/>
              </a:tabLst>
            </a:pPr>
            <a:endParaRPr lang="en-NZ" dirty="0"/>
          </a:p>
          <a:p>
            <a:pPr>
              <a:lnSpc>
                <a:spcPct val="90000"/>
              </a:lnSpc>
              <a:buNone/>
              <a:tabLst>
                <a:tab pos="990600" algn="l"/>
                <a:tab pos="4038600" algn="l"/>
              </a:tabLst>
            </a:pPr>
            <a:r>
              <a:rPr lang="en-NZ" dirty="0"/>
              <a:t> </a:t>
            </a:r>
          </a:p>
          <a:p>
            <a:pPr>
              <a:lnSpc>
                <a:spcPct val="90000"/>
              </a:lnSpc>
              <a:buNone/>
              <a:tabLst>
                <a:tab pos="990600" algn="l"/>
                <a:tab pos="4038600" algn="l"/>
              </a:tabLst>
            </a:pPr>
            <a:endParaRPr lang="en-NZ" dirty="0"/>
          </a:p>
          <a:p>
            <a:pPr marL="0" indent="0">
              <a:lnSpc>
                <a:spcPct val="90000"/>
              </a:lnSpc>
              <a:buNone/>
              <a:tabLst>
                <a:tab pos="990600" algn="l"/>
                <a:tab pos="4038600" algn="l"/>
              </a:tabLst>
            </a:pPr>
            <a:endParaRPr lang="en-NZ" dirty="0"/>
          </a:p>
          <a:p>
            <a:pPr>
              <a:lnSpc>
                <a:spcPct val="90000"/>
              </a:lnSpc>
              <a:tabLst>
                <a:tab pos="990600" algn="l"/>
                <a:tab pos="4038600" algn="l"/>
              </a:tabLst>
            </a:pPr>
            <a:endParaRPr lang="en-NZ" dirty="0">
              <a:highlight>
                <a:srgbClr val="FFFF00"/>
              </a:highlight>
            </a:endParaRPr>
          </a:p>
          <a:p>
            <a:pPr>
              <a:lnSpc>
                <a:spcPct val="90000"/>
              </a:lnSpc>
              <a:tabLst>
                <a:tab pos="990600" algn="l"/>
                <a:tab pos="4038600" algn="l"/>
              </a:tabLst>
            </a:pPr>
            <a:endParaRPr lang="en-NZ" dirty="0">
              <a:highlight>
                <a:srgbClr val="FFFF00"/>
              </a:highlight>
            </a:endParaRPr>
          </a:p>
          <a:p>
            <a:pPr>
              <a:lnSpc>
                <a:spcPct val="90000"/>
              </a:lnSpc>
              <a:tabLst>
                <a:tab pos="990600" algn="l"/>
                <a:tab pos="4038600" algn="l"/>
              </a:tabLst>
            </a:pPr>
            <a:endParaRPr lang="en-NZ" dirty="0">
              <a:highlight>
                <a:srgbClr val="FFFF00"/>
              </a:highlight>
            </a:endParaRPr>
          </a:p>
          <a:p>
            <a:pPr>
              <a:lnSpc>
                <a:spcPct val="90000"/>
              </a:lnSpc>
              <a:tabLst>
                <a:tab pos="990600" algn="l"/>
                <a:tab pos="4038600" algn="l"/>
              </a:tabLst>
            </a:pPr>
            <a:endParaRPr lang="en-NZ" dirty="0">
              <a:highlight>
                <a:srgbClr val="FFFF00"/>
              </a:highlight>
            </a:endParaRPr>
          </a:p>
          <a:p>
            <a:pPr>
              <a:buNone/>
            </a:pPr>
            <a:endParaRPr lang="en-NZ" dirty="0"/>
          </a:p>
          <a:p>
            <a:pPr>
              <a:buNone/>
            </a:pPr>
            <a:endParaRPr lang="en-NZ" dirty="0"/>
          </a:p>
          <a:p>
            <a:pPr>
              <a:buNone/>
            </a:pPr>
            <a:endParaRPr lang="en-NZ" dirty="0"/>
          </a:p>
        </p:txBody>
      </p:sp>
      <p:pic>
        <p:nvPicPr>
          <p:cNvPr id="12" name="Picture 11">
            <a:extLst>
              <a:ext uri="{FF2B5EF4-FFF2-40B4-BE49-F238E27FC236}">
                <a16:creationId xmlns:a16="http://schemas.microsoft.com/office/drawing/2014/main" id="{62FF98EC-50B8-1C36-1C24-629D7B5AA88D}"/>
              </a:ext>
            </a:extLst>
          </p:cNvPr>
          <p:cNvPicPr>
            <a:picLocks noChangeAspect="1"/>
          </p:cNvPicPr>
          <p:nvPr/>
        </p:nvPicPr>
        <p:blipFill>
          <a:blip r:embed="rId3"/>
          <a:stretch>
            <a:fillRect/>
          </a:stretch>
        </p:blipFill>
        <p:spPr>
          <a:xfrm>
            <a:off x="899592" y="2563787"/>
            <a:ext cx="6972351" cy="35623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73653-3C87-FDF8-90EA-21E8FB979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E177F-B983-63B9-F2B0-A9E367BFD07C}"/>
              </a:ext>
            </a:extLst>
          </p:cNvPr>
          <p:cNvSpPr>
            <a:spLocks noGrp="1"/>
          </p:cNvSpPr>
          <p:nvPr>
            <p:ph type="title"/>
          </p:nvPr>
        </p:nvSpPr>
        <p:spPr>
          <a:xfrm>
            <a:off x="457200" y="119063"/>
            <a:ext cx="8229600" cy="1293713"/>
          </a:xfrm>
        </p:spPr>
        <p:txBody>
          <a:bodyPr>
            <a:normAutofit/>
          </a:bodyPr>
          <a:lstStyle/>
          <a:p>
            <a:r>
              <a:rPr lang="en-NZ" dirty="0"/>
              <a:t>Comments on Rebuttal</a:t>
            </a:r>
            <a:br>
              <a:rPr lang="en-NZ" dirty="0"/>
            </a:br>
            <a:r>
              <a:rPr lang="en-NZ" sz="3100" dirty="0"/>
              <a:t>Effect of TAS on Consent Requirements</a:t>
            </a:r>
          </a:p>
        </p:txBody>
      </p:sp>
      <p:sp>
        <p:nvSpPr>
          <p:cNvPr id="3" name="Content Placeholder 2">
            <a:extLst>
              <a:ext uri="{FF2B5EF4-FFF2-40B4-BE49-F238E27FC236}">
                <a16:creationId xmlns:a16="http://schemas.microsoft.com/office/drawing/2014/main" id="{20DB1D55-F3AB-F71E-5AAC-6D154F77F7FD}"/>
              </a:ext>
            </a:extLst>
          </p:cNvPr>
          <p:cNvSpPr>
            <a:spLocks noGrp="1"/>
          </p:cNvSpPr>
          <p:nvPr>
            <p:ph idx="1"/>
          </p:nvPr>
        </p:nvSpPr>
        <p:spPr>
          <a:xfrm>
            <a:off x="482414" y="1412776"/>
            <a:ext cx="8361547" cy="4968552"/>
          </a:xfrm>
        </p:spPr>
        <p:txBody>
          <a:bodyPr>
            <a:normAutofit/>
          </a:bodyPr>
          <a:lstStyle/>
          <a:p>
            <a:pPr marL="5715" marR="192405" indent="-5715">
              <a:lnSpc>
                <a:spcPct val="107000"/>
              </a:lnSpc>
              <a:spcAft>
                <a:spcPts val="790"/>
              </a:spcAft>
              <a:buNone/>
            </a:pPr>
            <a:endParaRPr lang="en-NZ" sz="1800" kern="100" dirty="0">
              <a:solidFill>
                <a:srgbClr val="000000"/>
              </a:solidFill>
              <a:effectLst/>
              <a:latin typeface="Calibri" panose="020F0502020204030204" pitchFamily="34" charset="0"/>
              <a:ea typeface="Calibri" panose="020F0502020204030204" pitchFamily="34" charset="0"/>
            </a:endParaRPr>
          </a:p>
          <a:p>
            <a:pPr marL="5715" marR="192405" indent="-5715">
              <a:lnSpc>
                <a:spcPct val="107000"/>
              </a:lnSpc>
              <a:spcAft>
                <a:spcPts val="790"/>
              </a:spcAft>
              <a:buNone/>
            </a:pPr>
            <a:endParaRPr lang="en-NZ" sz="1800" kern="100" dirty="0">
              <a:solidFill>
                <a:srgbClr val="000000"/>
              </a:solidFill>
              <a:latin typeface="Calibri" panose="020F0502020204030204" pitchFamily="34" charset="0"/>
              <a:ea typeface="Calibri" panose="020F0502020204030204" pitchFamily="34" charset="0"/>
            </a:endParaRPr>
          </a:p>
          <a:p>
            <a:pPr marL="5715" marR="192405" indent="-5715">
              <a:lnSpc>
                <a:spcPct val="107000"/>
              </a:lnSpc>
              <a:spcAft>
                <a:spcPts val="790"/>
              </a:spcAft>
              <a:buNone/>
            </a:pPr>
            <a:endParaRPr lang="en-NZ" sz="1800" kern="100" dirty="0">
              <a:solidFill>
                <a:srgbClr val="000000"/>
              </a:solidFill>
              <a:effectLst/>
              <a:latin typeface="Calibri" panose="020F0502020204030204" pitchFamily="34" charset="0"/>
              <a:ea typeface="Calibri" panose="020F0502020204030204" pitchFamily="34" charset="0"/>
            </a:endParaRPr>
          </a:p>
          <a:p>
            <a:pPr marL="5715" marR="192405" indent="-5715">
              <a:lnSpc>
                <a:spcPct val="107000"/>
              </a:lnSpc>
              <a:spcAft>
                <a:spcPts val="790"/>
              </a:spcAft>
              <a:buNone/>
            </a:pPr>
            <a:endParaRPr lang="en-NZ" sz="1800" kern="100" dirty="0">
              <a:solidFill>
                <a:srgbClr val="000000"/>
              </a:solidFill>
              <a:latin typeface="Calibri" panose="020F0502020204030204" pitchFamily="34" charset="0"/>
              <a:ea typeface="Calibri" panose="020F0502020204030204" pitchFamily="34" charset="0"/>
            </a:endParaRPr>
          </a:p>
          <a:p>
            <a:pPr marL="5715" marR="192405" indent="-5715">
              <a:lnSpc>
                <a:spcPct val="107000"/>
              </a:lnSpc>
              <a:spcAft>
                <a:spcPts val="790"/>
              </a:spcAft>
              <a:buNone/>
            </a:pPr>
            <a:endParaRPr lang="en-NZ" sz="1800" kern="100" dirty="0">
              <a:solidFill>
                <a:srgbClr val="000000"/>
              </a:solidFill>
              <a:effectLst/>
              <a:latin typeface="Calibri" panose="020F0502020204030204" pitchFamily="34" charset="0"/>
              <a:ea typeface="Calibri" panose="020F0502020204030204" pitchFamily="34" charset="0"/>
            </a:endParaRPr>
          </a:p>
          <a:p>
            <a:pPr marL="5715" marR="192405" indent="-5715">
              <a:lnSpc>
                <a:spcPct val="107000"/>
              </a:lnSpc>
              <a:spcAft>
                <a:spcPts val="790"/>
              </a:spcAft>
              <a:buNone/>
            </a:pPr>
            <a:endParaRPr lang="en-NZ" sz="1800" kern="100" dirty="0">
              <a:solidFill>
                <a:srgbClr val="000000"/>
              </a:solidFill>
              <a:effectLst/>
              <a:latin typeface="Calibri" panose="020F0502020204030204" pitchFamily="34" charset="0"/>
              <a:ea typeface="Calibri" panose="020F0502020204030204" pitchFamily="34" charset="0"/>
            </a:endParaRPr>
          </a:p>
          <a:p>
            <a:pPr marL="5715" marR="192405" indent="-5715">
              <a:lnSpc>
                <a:spcPct val="107000"/>
              </a:lnSpc>
              <a:spcAft>
                <a:spcPts val="790"/>
              </a:spcAft>
              <a:buNone/>
            </a:pPr>
            <a:endParaRPr lang="en-NZ" sz="1800" kern="100" dirty="0">
              <a:solidFill>
                <a:srgbClr val="000000"/>
              </a:solidFill>
              <a:effectLst/>
              <a:latin typeface="Calibri" panose="020F0502020204030204" pitchFamily="34" charset="0"/>
              <a:ea typeface="Calibri" panose="020F0502020204030204" pitchFamily="34" charset="0"/>
            </a:endParaRPr>
          </a:p>
          <a:p>
            <a:pPr marL="5715" marR="192405" indent="-5715">
              <a:lnSpc>
                <a:spcPct val="107000"/>
              </a:lnSpc>
              <a:spcAft>
                <a:spcPts val="790"/>
              </a:spcAft>
              <a:buNone/>
            </a:pPr>
            <a:endParaRPr lang="en-NZ" sz="1800" kern="100" dirty="0">
              <a:solidFill>
                <a:srgbClr val="000000"/>
              </a:solidFill>
              <a:effectLst/>
              <a:latin typeface="Calibri" panose="020F0502020204030204" pitchFamily="34" charset="0"/>
              <a:ea typeface="Calibri" panose="020F0502020204030204" pitchFamily="34" charset="0"/>
            </a:endParaRPr>
          </a:p>
          <a:p>
            <a:pPr marL="5715" marR="192405" indent="-5715">
              <a:lnSpc>
                <a:spcPct val="107000"/>
              </a:lnSpc>
              <a:spcAft>
                <a:spcPts val="790"/>
              </a:spcAft>
              <a:buNone/>
            </a:pPr>
            <a:endParaRPr lang="en-NZ" sz="1800" kern="100" dirty="0">
              <a:solidFill>
                <a:srgbClr val="000000"/>
              </a:solidFill>
              <a:effectLst/>
              <a:latin typeface="Calibri" panose="020F0502020204030204" pitchFamily="34" charset="0"/>
              <a:ea typeface="Calibri" panose="020F0502020204030204" pitchFamily="34" charset="0"/>
            </a:endParaRPr>
          </a:p>
          <a:p>
            <a:pPr marL="5715" marR="192405" indent="-5715">
              <a:lnSpc>
                <a:spcPct val="107000"/>
              </a:lnSpc>
              <a:spcAft>
                <a:spcPts val="790"/>
              </a:spcAft>
              <a:buNone/>
            </a:pPr>
            <a:r>
              <a:rPr lang="en-NZ" sz="1800" kern="100" dirty="0">
                <a:solidFill>
                  <a:srgbClr val="000000"/>
                </a:solidFill>
                <a:effectLst/>
                <a:latin typeface="Calibri" panose="020F0502020204030204" pitchFamily="34" charset="0"/>
                <a:ea typeface="Calibri" panose="020F0502020204030204" pitchFamily="34" charset="0"/>
              </a:rPr>
              <a:t> </a:t>
            </a:r>
          </a:p>
          <a:p>
            <a:endParaRPr lang="en-NZ" dirty="0"/>
          </a:p>
        </p:txBody>
      </p:sp>
      <p:graphicFrame>
        <p:nvGraphicFramePr>
          <p:cNvPr id="6" name="Table 5">
            <a:extLst>
              <a:ext uri="{FF2B5EF4-FFF2-40B4-BE49-F238E27FC236}">
                <a16:creationId xmlns:a16="http://schemas.microsoft.com/office/drawing/2014/main" id="{E077083B-A213-7B17-D6C4-416F0DE1E7A7}"/>
              </a:ext>
            </a:extLst>
          </p:cNvPr>
          <p:cNvGraphicFramePr>
            <a:graphicFrameLocks noGrp="1"/>
          </p:cNvGraphicFramePr>
          <p:nvPr>
            <p:extLst>
              <p:ext uri="{D42A27DB-BD31-4B8C-83A1-F6EECF244321}">
                <p14:modId xmlns:p14="http://schemas.microsoft.com/office/powerpoint/2010/main" val="1377956008"/>
              </p:ext>
            </p:extLst>
          </p:nvPr>
        </p:nvGraphicFramePr>
        <p:xfrm>
          <a:off x="1494834" y="1340768"/>
          <a:ext cx="6336705" cy="5181583"/>
        </p:xfrm>
        <a:graphic>
          <a:graphicData uri="http://schemas.openxmlformats.org/drawingml/2006/table">
            <a:tbl>
              <a:tblPr/>
              <a:tblGrid>
                <a:gridCol w="2466695">
                  <a:extLst>
                    <a:ext uri="{9D8B030D-6E8A-4147-A177-3AD203B41FA5}">
                      <a16:colId xmlns:a16="http://schemas.microsoft.com/office/drawing/2014/main" val="3468972346"/>
                    </a:ext>
                  </a:extLst>
                </a:gridCol>
                <a:gridCol w="618853">
                  <a:extLst>
                    <a:ext uri="{9D8B030D-6E8A-4147-A177-3AD203B41FA5}">
                      <a16:colId xmlns:a16="http://schemas.microsoft.com/office/drawing/2014/main" val="3015504325"/>
                    </a:ext>
                  </a:extLst>
                </a:gridCol>
                <a:gridCol w="1054665">
                  <a:extLst>
                    <a:ext uri="{9D8B030D-6E8A-4147-A177-3AD203B41FA5}">
                      <a16:colId xmlns:a16="http://schemas.microsoft.com/office/drawing/2014/main" val="2156316163"/>
                    </a:ext>
                  </a:extLst>
                </a:gridCol>
                <a:gridCol w="601420">
                  <a:extLst>
                    <a:ext uri="{9D8B030D-6E8A-4147-A177-3AD203B41FA5}">
                      <a16:colId xmlns:a16="http://schemas.microsoft.com/office/drawing/2014/main" val="1678407398"/>
                    </a:ext>
                  </a:extLst>
                </a:gridCol>
                <a:gridCol w="549124">
                  <a:extLst>
                    <a:ext uri="{9D8B030D-6E8A-4147-A177-3AD203B41FA5}">
                      <a16:colId xmlns:a16="http://schemas.microsoft.com/office/drawing/2014/main" val="4216114924"/>
                    </a:ext>
                  </a:extLst>
                </a:gridCol>
                <a:gridCol w="522974">
                  <a:extLst>
                    <a:ext uri="{9D8B030D-6E8A-4147-A177-3AD203B41FA5}">
                      <a16:colId xmlns:a16="http://schemas.microsoft.com/office/drawing/2014/main" val="1964372789"/>
                    </a:ext>
                  </a:extLst>
                </a:gridCol>
                <a:gridCol w="522974">
                  <a:extLst>
                    <a:ext uri="{9D8B030D-6E8A-4147-A177-3AD203B41FA5}">
                      <a16:colId xmlns:a16="http://schemas.microsoft.com/office/drawing/2014/main" val="532338255"/>
                    </a:ext>
                  </a:extLst>
                </a:gridCol>
              </a:tblGrid>
              <a:tr h="126726">
                <a:tc rowSpan="3">
                  <a:txBody>
                    <a:bodyPr/>
                    <a:lstStyle/>
                    <a:p>
                      <a:pPr algn="l" fontAlgn="ctr"/>
                      <a:r>
                        <a:rPr lang="en-NZ" sz="700" b="1" i="0" u="none" strike="noStrike">
                          <a:solidFill>
                            <a:srgbClr val="000000"/>
                          </a:solidFill>
                          <a:effectLst/>
                          <a:latin typeface="Calibri" panose="020F0502020204030204" pitchFamily="34" charset="0"/>
                        </a:rPr>
                        <a:t>SOE Monitoring Site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3">
                  <a:txBody>
                    <a:bodyPr/>
                    <a:lstStyle/>
                    <a:p>
                      <a:pPr algn="l" fontAlgn="ctr"/>
                      <a:r>
                        <a:rPr lang="en-NZ" sz="700" b="1" i="0" u="none" strike="noStrike">
                          <a:solidFill>
                            <a:srgbClr val="000000"/>
                          </a:solidFill>
                          <a:effectLst/>
                          <a:latin typeface="Calibri" panose="020F0502020204030204" pitchFamily="34" charset="0"/>
                        </a:rPr>
                        <a:t>Total Area (ha)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NZ" sz="700" b="1" i="0" u="none" strike="noStrike">
                          <a:solidFill>
                            <a:srgbClr val="000000"/>
                          </a:solidFill>
                          <a:effectLst/>
                          <a:latin typeface="Calibri" panose="020F0502020204030204" pitchFamily="34" charset="0"/>
                        </a:rPr>
                        <a:t>Suspended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7E6E6"/>
                    </a:solidFill>
                  </a:tcPr>
                </a:tc>
                <a:tc rowSpan="3">
                  <a:txBody>
                    <a:bodyPr/>
                    <a:lstStyle/>
                    <a:p>
                      <a:pPr algn="ctr" fontAlgn="ctr"/>
                      <a:r>
                        <a:rPr lang="en-NZ" sz="700" b="1" i="0" u="none" strike="noStrike">
                          <a:solidFill>
                            <a:srgbClr val="000000"/>
                          </a:solidFill>
                          <a:effectLst/>
                          <a:latin typeface="Calibri" panose="020F0502020204030204" pitchFamily="34" charset="0"/>
                        </a:rPr>
                        <a:t>Native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3">
                  <a:txBody>
                    <a:bodyPr/>
                    <a:lstStyle/>
                    <a:p>
                      <a:pPr algn="ctr" fontAlgn="ctr"/>
                      <a:r>
                        <a:rPr lang="en-NZ" sz="700" b="1" i="0" u="none" strike="noStrike">
                          <a:solidFill>
                            <a:srgbClr val="000000"/>
                          </a:solidFill>
                          <a:effectLst/>
                          <a:latin typeface="Calibri" panose="020F0502020204030204" pitchFamily="34" charset="0"/>
                        </a:rPr>
                        <a:t>Pastoral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3">
                  <a:txBody>
                    <a:bodyPr/>
                    <a:lstStyle/>
                    <a:p>
                      <a:pPr algn="ctr" fontAlgn="ctr"/>
                      <a:r>
                        <a:rPr lang="en-NZ" sz="700" b="1" i="0" u="none" strike="noStrike">
                          <a:solidFill>
                            <a:srgbClr val="000000"/>
                          </a:solidFill>
                          <a:effectLst/>
                          <a:latin typeface="Calibri" panose="020F0502020204030204" pitchFamily="34" charset="0"/>
                        </a:rPr>
                        <a:t>Plantation Forest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3">
                  <a:txBody>
                    <a:bodyPr/>
                    <a:lstStyle/>
                    <a:p>
                      <a:pPr algn="ctr" fontAlgn="ctr"/>
                      <a:r>
                        <a:rPr lang="en-NZ" sz="700" b="1" i="0" u="none" strike="noStrike">
                          <a:solidFill>
                            <a:srgbClr val="000000"/>
                          </a:solidFill>
                          <a:effectLst/>
                          <a:latin typeface="Calibri" panose="020F0502020204030204" pitchFamily="34" charset="0"/>
                        </a:rPr>
                        <a:t>Other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47616064"/>
                  </a:ext>
                </a:extLst>
              </a:tr>
              <a:tr h="126726">
                <a:tc vMerge="1">
                  <a:txBody>
                    <a:bodyPr/>
                    <a:lstStyle/>
                    <a:p>
                      <a:endParaRPr lang="en-NZ"/>
                    </a:p>
                  </a:txBody>
                  <a:tcPr/>
                </a:tc>
                <a:tc vMerge="1">
                  <a:txBody>
                    <a:bodyPr/>
                    <a:lstStyle/>
                    <a:p>
                      <a:endParaRPr lang="en-NZ"/>
                    </a:p>
                  </a:txBody>
                  <a:tcPr/>
                </a:tc>
                <a:tc>
                  <a:txBody>
                    <a:bodyPr/>
                    <a:lstStyle/>
                    <a:p>
                      <a:pPr algn="l" fontAlgn="ctr"/>
                      <a:r>
                        <a:rPr lang="en-NZ" sz="700" b="1" i="0" u="none" strike="noStrike">
                          <a:solidFill>
                            <a:srgbClr val="000000"/>
                          </a:solidFill>
                          <a:effectLst/>
                          <a:latin typeface="Calibri" panose="020F0502020204030204" pitchFamily="34" charset="0"/>
                        </a:rPr>
                        <a:t>Fine Sediment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vMerge="1">
                  <a:txBody>
                    <a:bodyPr/>
                    <a:lstStyle/>
                    <a:p>
                      <a:endParaRPr lang="en-NZ"/>
                    </a:p>
                  </a:txBody>
                  <a:tcPr/>
                </a:tc>
                <a:tc vMerge="1">
                  <a:txBody>
                    <a:bodyPr/>
                    <a:lstStyle/>
                    <a:p>
                      <a:endParaRPr lang="en-NZ"/>
                    </a:p>
                  </a:txBody>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2149357498"/>
                  </a:ext>
                </a:extLst>
              </a:tr>
              <a:tr h="117389">
                <a:tc vMerge="1">
                  <a:txBody>
                    <a:bodyPr/>
                    <a:lstStyle/>
                    <a:p>
                      <a:endParaRPr lang="en-NZ"/>
                    </a:p>
                  </a:txBody>
                  <a:tcPr/>
                </a:tc>
                <a:tc vMerge="1">
                  <a:txBody>
                    <a:bodyPr/>
                    <a:lstStyle/>
                    <a:p>
                      <a:endParaRPr lang="en-NZ"/>
                    </a:p>
                  </a:txBody>
                  <a:tcPr/>
                </a:tc>
                <a:tc>
                  <a:txBody>
                    <a:bodyPr/>
                    <a:lstStyle/>
                    <a:p>
                      <a:pPr algn="l" fontAlgn="ctr"/>
                      <a:r>
                        <a:rPr lang="en-NZ" sz="700" b="1" i="0" u="none" strike="noStrike">
                          <a:solidFill>
                            <a:srgbClr val="000000"/>
                          </a:solidFill>
                          <a:effectLst/>
                          <a:latin typeface="Calibri" panose="020F0502020204030204" pitchFamily="34" charset="0"/>
                        </a:rPr>
                        <a:t>Current State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6E6"/>
                    </a:solidFill>
                  </a:tcPr>
                </a:tc>
                <a:tc vMerge="1">
                  <a:txBody>
                    <a:bodyPr/>
                    <a:lstStyle/>
                    <a:p>
                      <a:endParaRPr lang="en-NZ"/>
                    </a:p>
                  </a:txBody>
                  <a:tcPr/>
                </a:tc>
                <a:tc vMerge="1">
                  <a:txBody>
                    <a:bodyPr/>
                    <a:lstStyle/>
                    <a:p>
                      <a:endParaRPr lang="en-NZ"/>
                    </a:p>
                  </a:txBody>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990224347"/>
                  </a:ext>
                </a:extLst>
              </a:tr>
              <a:tr h="313480">
                <a:tc>
                  <a:txBody>
                    <a:bodyPr/>
                    <a:lstStyle/>
                    <a:p>
                      <a:pPr algn="l" fontAlgn="ctr"/>
                      <a:r>
                        <a:rPr lang="en-NZ" sz="800" b="0" i="0" u="none" strike="noStrike">
                          <a:solidFill>
                            <a:srgbClr val="000000"/>
                          </a:solidFill>
                          <a:effectLst/>
                          <a:latin typeface="Calibri" panose="020F0502020204030204" pitchFamily="34" charset="0"/>
                        </a:rPr>
                        <a:t>Horokiri Stream at Snodgrass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2,884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NZ" sz="8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377"/>
                    </a:solidFill>
                  </a:tcPr>
                </a:tc>
                <a:tc>
                  <a:txBody>
                    <a:bodyPr/>
                    <a:lstStyle/>
                    <a:p>
                      <a:pPr algn="ctr" fontAlgn="ctr"/>
                      <a:r>
                        <a:rPr lang="en-NZ" sz="800" b="0" i="0" u="none" strike="noStrike">
                          <a:solidFill>
                            <a:srgbClr val="000000"/>
                          </a:solidFill>
                          <a:effectLst/>
                          <a:latin typeface="Calibri" panose="020F050202020403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NZ" sz="8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2644453"/>
                  </a:ext>
                </a:extLst>
              </a:tr>
              <a:tr h="260122">
                <a:tc>
                  <a:txBody>
                    <a:bodyPr/>
                    <a:lstStyle/>
                    <a:p>
                      <a:pPr algn="l" fontAlgn="ctr"/>
                      <a:r>
                        <a:rPr lang="en-NZ" sz="800" b="0" i="0" u="none" strike="noStrike">
                          <a:solidFill>
                            <a:srgbClr val="000000"/>
                          </a:solidFill>
                          <a:effectLst/>
                          <a:latin typeface="Calibri" panose="020F0502020204030204" pitchFamily="34" charset="0"/>
                        </a:rPr>
                        <a:t>Whakatikei River at Riverstone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8,073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NZ" sz="800" b="0" i="0" u="none" strike="noStrike">
                          <a:solidFill>
                            <a:srgbClr val="000000"/>
                          </a:solidFill>
                          <a:effectLst/>
                          <a:latin typeface="Calibri" panose="020F0502020204030204" pitchFamily="34" charset="0"/>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57F"/>
                    </a:solidFill>
                  </a:tcPr>
                </a:tc>
                <a:tc>
                  <a:txBody>
                    <a:bodyPr/>
                    <a:lstStyle/>
                    <a:p>
                      <a:pPr algn="ctr" fontAlgn="ctr"/>
                      <a:r>
                        <a:rPr lang="en-NZ" sz="800" b="0" i="0" u="none" strike="noStrike">
                          <a:solidFill>
                            <a:srgbClr val="000000"/>
                          </a:solidFill>
                          <a:effectLst/>
                          <a:latin typeface="Calibri" panose="020F05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D75"/>
                    </a:solidFill>
                  </a:tcPr>
                </a:tc>
                <a:tc>
                  <a:txBody>
                    <a:bodyPr/>
                    <a:lstStyle/>
                    <a:p>
                      <a:pPr algn="ctr" fontAlgn="ctr"/>
                      <a:r>
                        <a:rPr lang="en-NZ" sz="800" b="0" i="0" u="none" strike="noStrike">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1347644"/>
                  </a:ext>
                </a:extLst>
              </a:tr>
              <a:tr h="314370">
                <a:tc>
                  <a:txBody>
                    <a:bodyPr/>
                    <a:lstStyle/>
                    <a:p>
                      <a:pPr algn="l" fontAlgn="ctr"/>
                      <a:r>
                        <a:rPr lang="en-NZ" sz="800" b="0" i="0" u="none" strike="noStrike">
                          <a:solidFill>
                            <a:srgbClr val="000000"/>
                          </a:solidFill>
                          <a:effectLst/>
                          <a:latin typeface="Calibri" panose="020F0502020204030204" pitchFamily="34" charset="0"/>
                        </a:rPr>
                        <a:t>Hulls Creek Adjacent to Reynolds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1,517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NZ" sz="800" b="0" i="0" u="none" strike="noStrike">
                          <a:solidFill>
                            <a:srgbClr val="000000"/>
                          </a:solidFill>
                          <a:effectLst/>
                          <a:latin typeface="Calibri" panose="020F0502020204030204" pitchFamily="34" charset="0"/>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NZ" sz="800" b="0" i="0" u="none" strike="noStrike">
                          <a:solidFill>
                            <a:srgbClr val="000000"/>
                          </a:solidFill>
                          <a:effectLst/>
                          <a:latin typeface="Calibri" panose="020F0502020204030204" pitchFamily="34" charset="0"/>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57A"/>
                    </a:solidFill>
                  </a:tcPr>
                </a:tc>
                <a:tc>
                  <a:txBody>
                    <a:bodyPr/>
                    <a:lstStyle/>
                    <a:p>
                      <a:pPr algn="ctr" fontAlgn="ctr"/>
                      <a:r>
                        <a:rPr lang="en-NZ" sz="800" b="0" i="0" u="none" strike="noStrike">
                          <a:solidFill>
                            <a:srgbClr val="00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8883446"/>
                  </a:ext>
                </a:extLst>
              </a:tr>
              <a:tr h="330378">
                <a:tc>
                  <a:txBody>
                    <a:bodyPr/>
                    <a:lstStyle/>
                    <a:p>
                      <a:pPr algn="l" fontAlgn="ctr"/>
                      <a:r>
                        <a:rPr lang="en-NZ" sz="800" b="0" i="0" u="none" strike="noStrike">
                          <a:solidFill>
                            <a:srgbClr val="000000"/>
                          </a:solidFill>
                          <a:effectLst/>
                          <a:latin typeface="Calibri" panose="020F0502020204030204" pitchFamily="34" charset="0"/>
                        </a:rPr>
                        <a:t>Akatarawa River at Hutt Confluence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11,651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NZ" sz="800" b="0" i="0" u="none" strike="noStrike">
                          <a:solidFill>
                            <a:srgbClr val="000000"/>
                          </a:solidFill>
                          <a:effectLst/>
                          <a:latin typeface="Calibri" panose="020F0502020204030204" pitchFamily="34" charset="0"/>
                        </a:rPr>
                        <a:t>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77C"/>
                    </a:solidFill>
                  </a:tcPr>
                </a:tc>
                <a:tc>
                  <a:txBody>
                    <a:bodyPr/>
                    <a:lstStyle/>
                    <a:p>
                      <a:pPr algn="ctr" fontAlgn="ctr"/>
                      <a:r>
                        <a:rPr lang="en-NZ" sz="800" b="0" i="0" u="none" strike="noStrike">
                          <a:solidFill>
                            <a:srgbClr val="00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ctr" fontAlgn="ctr"/>
                      <a:r>
                        <a:rPr lang="en-NZ" sz="800" b="0" i="0" u="none" strike="noStrike">
                          <a:solidFill>
                            <a:srgbClr val="00000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0797843"/>
                  </a:ext>
                </a:extLst>
              </a:tr>
              <a:tr h="337046">
                <a:tc>
                  <a:txBody>
                    <a:bodyPr/>
                    <a:lstStyle/>
                    <a:p>
                      <a:pPr algn="l" fontAlgn="ctr"/>
                      <a:r>
                        <a:rPr lang="en-NZ" sz="800" b="0" i="0" u="none" strike="noStrike">
                          <a:solidFill>
                            <a:srgbClr val="000000"/>
                          </a:solidFill>
                          <a:effectLst/>
                          <a:latin typeface="Calibri" panose="020F0502020204030204" pitchFamily="34" charset="0"/>
                        </a:rPr>
                        <a:t>Mangaroa River at Te Marua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10,370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NZ" sz="800" b="0" i="0" u="none" strike="noStrike">
                          <a:solidFill>
                            <a:srgbClr val="000000"/>
                          </a:solidFill>
                          <a:effectLst/>
                          <a:latin typeface="Calibri" panose="020F0502020204030204" pitchFamily="34" charset="0"/>
                        </a:rPr>
                        <a:t>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C7B"/>
                    </a:solidFill>
                  </a:tcPr>
                </a:tc>
                <a:tc>
                  <a:txBody>
                    <a:bodyPr/>
                    <a:lstStyle/>
                    <a:p>
                      <a:pPr algn="ctr" fontAlgn="ctr"/>
                      <a:r>
                        <a:rPr lang="en-NZ" sz="8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84"/>
                    </a:solidFill>
                  </a:tcPr>
                </a:tc>
                <a:tc>
                  <a:txBody>
                    <a:bodyPr/>
                    <a:lstStyle/>
                    <a:p>
                      <a:pPr algn="ctr" fontAlgn="ctr"/>
                      <a:r>
                        <a:rPr lang="en-NZ" sz="800" b="0" i="0" u="none" strike="noStrike">
                          <a:solidFill>
                            <a:srgbClr val="00000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095368"/>
                  </a:ext>
                </a:extLst>
              </a:tr>
              <a:tr h="323707">
                <a:tc>
                  <a:txBody>
                    <a:bodyPr/>
                    <a:lstStyle/>
                    <a:p>
                      <a:pPr algn="l" fontAlgn="ctr"/>
                      <a:r>
                        <a:rPr lang="en-NZ" sz="800" b="0" i="0" u="none" strike="noStrike">
                          <a:solidFill>
                            <a:srgbClr val="000000"/>
                          </a:solidFill>
                          <a:effectLst/>
                          <a:latin typeface="Calibri" panose="020F0502020204030204" pitchFamily="34" charset="0"/>
                        </a:rPr>
                        <a:t>Pāuatahanui Stream at Elwood Bridge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3,943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NZ" sz="800" b="0"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86E"/>
                    </a:solidFill>
                  </a:tcPr>
                </a:tc>
                <a:tc>
                  <a:txBody>
                    <a:bodyPr/>
                    <a:lstStyle/>
                    <a:p>
                      <a:pPr algn="ctr" fontAlgn="ctr"/>
                      <a:r>
                        <a:rPr lang="en-NZ" sz="800" b="0" i="0" u="none" strike="noStrike">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NZ" sz="800" b="0" i="0" u="none" strike="noStrike">
                          <a:solidFill>
                            <a:srgbClr val="00000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6630425"/>
                  </a:ext>
                </a:extLst>
              </a:tr>
              <a:tr h="333490">
                <a:tc>
                  <a:txBody>
                    <a:bodyPr/>
                    <a:lstStyle/>
                    <a:p>
                      <a:pPr algn="l" fontAlgn="ctr"/>
                      <a:r>
                        <a:rPr lang="en-NZ" sz="800" b="0" i="0" u="none" strike="noStrike">
                          <a:solidFill>
                            <a:srgbClr val="000000"/>
                          </a:solidFill>
                          <a:effectLst/>
                          <a:latin typeface="Calibri" panose="020F0502020204030204" pitchFamily="34" charset="0"/>
                        </a:rPr>
                        <a:t>Hutt River at Bolcoutt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61,021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NZ" sz="800" b="0" i="0" u="none" strike="noStrike">
                          <a:solidFill>
                            <a:srgbClr val="000000"/>
                          </a:solidFill>
                          <a:effectLst/>
                          <a:latin typeface="Calibri" panose="020F0502020204030204" pitchFamily="34" charset="0"/>
                        </a:rPr>
                        <a:t>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E783"/>
                    </a:solidFill>
                  </a:tcPr>
                </a:tc>
                <a:tc>
                  <a:txBody>
                    <a:bodyPr/>
                    <a:lstStyle/>
                    <a:p>
                      <a:pPr algn="ctr" fontAlgn="ctr"/>
                      <a:r>
                        <a:rPr lang="en-NZ" sz="800" b="0" i="0" u="none" strike="noStrike">
                          <a:solidFill>
                            <a:srgbClr val="000000"/>
                          </a:solidFill>
                          <a:effectLst/>
                          <a:latin typeface="Calibri" panose="020F050202020403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081"/>
                    </a:solidFill>
                  </a:tcPr>
                </a:tc>
                <a:tc>
                  <a:txBody>
                    <a:bodyPr/>
                    <a:lstStyle/>
                    <a:p>
                      <a:pPr algn="ctr" fontAlgn="ctr"/>
                      <a:r>
                        <a:rPr lang="en-NZ" sz="8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8188978"/>
                  </a:ext>
                </a:extLst>
              </a:tr>
              <a:tr h="333490">
                <a:tc>
                  <a:txBody>
                    <a:bodyPr/>
                    <a:lstStyle/>
                    <a:p>
                      <a:pPr algn="l" fontAlgn="ctr"/>
                      <a:r>
                        <a:rPr lang="en-NZ" sz="800" b="0" i="0" u="none" strike="noStrike">
                          <a:solidFill>
                            <a:srgbClr val="000000"/>
                          </a:solidFill>
                          <a:effectLst/>
                          <a:latin typeface="Calibri" panose="020F0502020204030204" pitchFamily="34" charset="0"/>
                        </a:rPr>
                        <a:t>Porirua Stream at Milk Depot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4,026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NZ" sz="8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B7B"/>
                    </a:solidFill>
                  </a:tcPr>
                </a:tc>
                <a:tc>
                  <a:txBody>
                    <a:bodyPr/>
                    <a:lstStyle/>
                    <a:p>
                      <a:pPr algn="ctr" fontAlgn="ctr"/>
                      <a:r>
                        <a:rPr lang="en-NZ" sz="8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B80"/>
                    </a:solidFill>
                  </a:tcPr>
                </a:tc>
                <a:tc>
                  <a:txBody>
                    <a:bodyPr/>
                    <a:lstStyle/>
                    <a:p>
                      <a:pPr algn="ctr" fontAlgn="ctr"/>
                      <a:r>
                        <a:rPr lang="en-NZ" sz="800" b="0" i="0" u="none" strike="noStrike">
                          <a:solidFill>
                            <a:srgbClr val="000000"/>
                          </a:solidFill>
                          <a:effectLst/>
                          <a:latin typeface="Calibri" panose="020F050202020403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4875134"/>
                  </a:ext>
                </a:extLst>
              </a:tr>
              <a:tr h="330378">
                <a:tc>
                  <a:txBody>
                    <a:bodyPr/>
                    <a:lstStyle/>
                    <a:p>
                      <a:pPr algn="l" fontAlgn="ctr"/>
                      <a:r>
                        <a:rPr lang="en-NZ" sz="800" b="0" i="0" u="none" strike="noStrike">
                          <a:solidFill>
                            <a:srgbClr val="000000"/>
                          </a:solidFill>
                          <a:effectLst/>
                          <a:latin typeface="Calibri" panose="020F0502020204030204" pitchFamily="34" charset="0"/>
                        </a:rPr>
                        <a:t>Pakuratahi River Below Farm Creek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8,047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NZ" sz="800" b="0" i="0" u="none" strike="noStrike">
                          <a:solidFill>
                            <a:srgbClr val="000000"/>
                          </a:solidFill>
                          <a:effectLst/>
                          <a:latin typeface="Calibri" panose="020F050202020403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NZ" sz="800" b="0" i="0" u="none" strike="noStrike">
                          <a:solidFill>
                            <a:srgbClr val="000000"/>
                          </a:solidFill>
                          <a:effectLst/>
                          <a:latin typeface="Calibri" panose="020F050202020403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3D07E"/>
                    </a:solidFill>
                  </a:tcPr>
                </a:tc>
                <a:tc>
                  <a:txBody>
                    <a:bodyPr/>
                    <a:lstStyle/>
                    <a:p>
                      <a:pPr algn="ctr" fontAlgn="ctr"/>
                      <a:r>
                        <a:rPr lang="en-NZ" sz="8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7818201"/>
                  </a:ext>
                </a:extLst>
              </a:tr>
              <a:tr h="323707">
                <a:tc>
                  <a:txBody>
                    <a:bodyPr/>
                    <a:lstStyle/>
                    <a:p>
                      <a:pPr algn="l" fontAlgn="ctr"/>
                      <a:r>
                        <a:rPr lang="en-NZ" sz="800" b="0" i="0" u="none" strike="noStrike">
                          <a:solidFill>
                            <a:srgbClr val="000000"/>
                          </a:solidFill>
                          <a:effectLst/>
                          <a:latin typeface="Calibri" panose="020F0502020204030204" pitchFamily="34" charset="0"/>
                        </a:rPr>
                        <a:t>Mākara Stream at Kennels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7,203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NZ" sz="800" b="0" i="0" u="none" strike="noStrike">
                          <a:solidFill>
                            <a:srgbClr val="000000"/>
                          </a:solidFill>
                          <a:effectLst/>
                          <a:latin typeface="Calibri" panose="020F050202020403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NZ" sz="800" b="0" i="0" u="none" strike="noStrike">
                          <a:solidFill>
                            <a:srgbClr val="000000"/>
                          </a:solidFill>
                          <a:effectLst/>
                          <a:latin typeface="Calibri" panose="020F050202020403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F7E"/>
                    </a:solidFill>
                  </a:tcPr>
                </a:tc>
                <a:tc>
                  <a:txBody>
                    <a:bodyPr/>
                    <a:lstStyle/>
                    <a:p>
                      <a:pPr algn="ctr" fontAlgn="ctr"/>
                      <a:r>
                        <a:rPr lang="en-NZ" sz="800" b="0"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4895170"/>
                  </a:ext>
                </a:extLst>
              </a:tr>
              <a:tr h="317037">
                <a:tc>
                  <a:txBody>
                    <a:bodyPr/>
                    <a:lstStyle/>
                    <a:p>
                      <a:pPr algn="l" fontAlgn="ctr"/>
                      <a:r>
                        <a:rPr lang="en-NZ" sz="800" b="0" i="0" u="none" strike="noStrike">
                          <a:solidFill>
                            <a:srgbClr val="000000"/>
                          </a:solidFill>
                          <a:effectLst/>
                          <a:latin typeface="Calibri" panose="020F0502020204030204" pitchFamily="34" charset="0"/>
                        </a:rPr>
                        <a:t>Wainuiomata River D/S of Whites Bridge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13,221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NZ" sz="800" b="0" i="0" u="none" strike="noStrike">
                          <a:solidFill>
                            <a:srgbClr val="000000"/>
                          </a:solidFill>
                          <a:effectLst/>
                          <a:latin typeface="Calibri" panose="020F0502020204030204" pitchFamily="34" charset="0"/>
                        </a:rPr>
                        <a:t>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NZ" sz="800" b="0" i="0" u="none" strike="noStrike">
                          <a:solidFill>
                            <a:srgbClr val="000000"/>
                          </a:solidFill>
                          <a:effectLst/>
                          <a:latin typeface="Calibri" panose="020F050202020403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81"/>
                    </a:solidFill>
                  </a:tcPr>
                </a:tc>
                <a:tc>
                  <a:txBody>
                    <a:bodyPr/>
                    <a:lstStyle/>
                    <a:p>
                      <a:pPr algn="ctr" fontAlgn="ctr"/>
                      <a:r>
                        <a:rPr lang="en-NZ" sz="800" b="0" i="0" u="none" strike="noStrike">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NZ" sz="800" b="0" i="0" u="none" strike="noStrike">
                          <a:solidFill>
                            <a:srgbClr val="000000"/>
                          </a:solidFill>
                          <a:effectLst/>
                          <a:latin typeface="Calibri" panose="020F05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033522"/>
                  </a:ext>
                </a:extLst>
              </a:tr>
              <a:tr h="120057">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96432702"/>
                  </a:ext>
                </a:extLst>
              </a:tr>
              <a:tr h="140066">
                <a:tc>
                  <a:txBody>
                    <a:bodyPr/>
                    <a:lstStyle/>
                    <a:p>
                      <a:pPr algn="l" fontAlgn="ctr"/>
                      <a:r>
                        <a:rPr lang="en-NZ" sz="1100" b="1" i="0" u="none" strike="noStrike" dirty="0">
                          <a:solidFill>
                            <a:srgbClr val="000000"/>
                          </a:solidFill>
                          <a:effectLst/>
                          <a:latin typeface="Calibri" panose="020F0502020204030204" pitchFamily="34" charset="0"/>
                        </a:rPr>
                        <a:t>Total area </a:t>
                      </a:r>
                    </a:p>
                  </a:txBody>
                  <a:tcPr marL="0" marR="0" marT="0" marB="0" anchor="ctr">
                    <a:lnL>
                      <a:noFill/>
                    </a:lnL>
                    <a:lnR>
                      <a:noFill/>
                    </a:lnR>
                    <a:lnT>
                      <a:noFill/>
                    </a:lnT>
                    <a:lnB>
                      <a:noFill/>
                    </a:lnB>
                    <a:noFill/>
                  </a:tcPr>
                </a:tc>
                <a:tc>
                  <a:txBody>
                    <a:bodyPr/>
                    <a:lstStyle/>
                    <a:p>
                      <a:pPr algn="r" fontAlgn="b"/>
                      <a:r>
                        <a:rPr lang="en-NZ" sz="1100" b="1" i="0" u="none" strike="noStrike">
                          <a:solidFill>
                            <a:srgbClr val="000000"/>
                          </a:solidFill>
                          <a:effectLst/>
                          <a:latin typeface="Aptos Narrow"/>
                        </a:rPr>
                        <a:t>131,956</a:t>
                      </a:r>
                    </a:p>
                  </a:txBody>
                  <a:tcPr marL="0" marR="0" marT="0" marB="0" anchor="b">
                    <a:lnL>
                      <a:noFill/>
                    </a:lnL>
                    <a:lnR>
                      <a:noFill/>
                    </a:lnR>
                    <a:lnT>
                      <a:noFill/>
                    </a:lnT>
                    <a:lnB>
                      <a:noFill/>
                    </a:lnB>
                    <a:noFill/>
                  </a:tcPr>
                </a:tc>
                <a:tc>
                  <a:txBody>
                    <a:bodyPr/>
                    <a:lstStyle/>
                    <a:p>
                      <a:pPr algn="l" fontAlgn="b"/>
                      <a:endParaRPr lang="en-NZ" sz="1100" b="0" i="0" u="none" strike="noStrike" dirty="0">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extLst>
                  <a:ext uri="{0D108BD9-81ED-4DB2-BD59-A6C34878D82A}">
                    <a16:rowId xmlns:a16="http://schemas.microsoft.com/office/drawing/2014/main" val="3021118492"/>
                  </a:ext>
                </a:extLst>
              </a:tr>
              <a:tr h="280131">
                <a:tc>
                  <a:txBody>
                    <a:bodyPr/>
                    <a:lstStyle/>
                    <a:p>
                      <a:pPr algn="l" fontAlgn="ctr"/>
                      <a:r>
                        <a:rPr lang="en-NZ" sz="1100" b="1" i="0" u="none" strike="noStrike" dirty="0">
                          <a:solidFill>
                            <a:srgbClr val="000000"/>
                          </a:solidFill>
                          <a:effectLst/>
                          <a:latin typeface="Calibri" panose="020F0502020204030204" pitchFamily="34" charset="0"/>
                        </a:rPr>
                        <a:t>Total area where restricted discretionary consent not required</a:t>
                      </a:r>
                    </a:p>
                  </a:txBody>
                  <a:tcPr marL="0" marR="0" marT="0" marB="0" anchor="ctr">
                    <a:lnL>
                      <a:noFill/>
                    </a:lnL>
                    <a:lnR>
                      <a:noFill/>
                    </a:lnR>
                    <a:lnT>
                      <a:noFill/>
                    </a:lnT>
                    <a:lnB>
                      <a:noFill/>
                    </a:lnB>
                    <a:noFill/>
                  </a:tcPr>
                </a:tc>
                <a:tc>
                  <a:txBody>
                    <a:bodyPr/>
                    <a:lstStyle/>
                    <a:p>
                      <a:pPr algn="r" fontAlgn="b"/>
                      <a:r>
                        <a:rPr lang="en-NZ" sz="1100" b="1" i="0" u="none" strike="noStrike">
                          <a:solidFill>
                            <a:srgbClr val="000000"/>
                          </a:solidFill>
                          <a:effectLst/>
                          <a:latin typeface="Aptos Narrow"/>
                        </a:rPr>
                        <a:t>36,198</a:t>
                      </a:r>
                    </a:p>
                  </a:txBody>
                  <a:tcPr marL="0" marR="0" marT="0" marB="0" anchor="b">
                    <a:lnL>
                      <a:noFill/>
                    </a:lnL>
                    <a:lnR>
                      <a:noFill/>
                    </a:lnR>
                    <a:lnT>
                      <a:noFill/>
                    </a:lnT>
                    <a:lnB>
                      <a:noFill/>
                    </a:lnB>
                    <a:noFill/>
                  </a:tcPr>
                </a:tc>
                <a:tc>
                  <a:txBody>
                    <a:bodyPr/>
                    <a:lstStyle/>
                    <a:p>
                      <a:pPr algn="l" fontAlgn="b"/>
                      <a:endParaRPr lang="en-NZ" sz="1100" b="0" i="0" u="none" strike="noStrike" dirty="0">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extLst>
                  <a:ext uri="{0D108BD9-81ED-4DB2-BD59-A6C34878D82A}">
                    <a16:rowId xmlns:a16="http://schemas.microsoft.com/office/drawing/2014/main" val="1982136984"/>
                  </a:ext>
                </a:extLst>
              </a:tr>
              <a:tr h="140066">
                <a:tc>
                  <a:txBody>
                    <a:bodyPr/>
                    <a:lstStyle/>
                    <a:p>
                      <a:pPr algn="l" fontAlgn="ctr"/>
                      <a:r>
                        <a:rPr lang="en-NZ" sz="1100" b="1"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noFill/>
                  </a:tcPr>
                </a:tc>
                <a:tc>
                  <a:txBody>
                    <a:bodyPr/>
                    <a:lstStyle/>
                    <a:p>
                      <a:pPr algn="l" fontAlgn="b"/>
                      <a:endParaRPr lang="en-NZ" sz="1100" b="0" i="0" u="none" strike="noStrike">
                        <a:solidFill>
                          <a:srgbClr val="000000"/>
                        </a:solidFill>
                        <a:effectLst/>
                        <a:latin typeface="Aptos Narrow"/>
                      </a:endParaRPr>
                    </a:p>
                  </a:txBody>
                  <a:tcPr marL="0" marR="0" marT="0" marB="0">
                    <a:lnL>
                      <a:noFill/>
                    </a:lnL>
                    <a:lnR>
                      <a:noFill/>
                    </a:lnR>
                    <a:lnT>
                      <a:noFill/>
                    </a:lnT>
                    <a:lnB>
                      <a:noFill/>
                    </a:lnB>
                    <a:noFill/>
                  </a:tcPr>
                </a:tc>
                <a:tc>
                  <a:txBody>
                    <a:bodyPr/>
                    <a:lstStyle/>
                    <a:p>
                      <a:pPr algn="l" fontAlgn="b"/>
                      <a:endParaRPr lang="en-NZ" sz="1100" b="0" i="0" u="none" strike="noStrike" dirty="0">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extLst>
                  <a:ext uri="{0D108BD9-81ED-4DB2-BD59-A6C34878D82A}">
                    <a16:rowId xmlns:a16="http://schemas.microsoft.com/office/drawing/2014/main" val="498761545"/>
                  </a:ext>
                </a:extLst>
              </a:tr>
              <a:tr h="140066">
                <a:tc>
                  <a:txBody>
                    <a:bodyPr/>
                    <a:lstStyle/>
                    <a:p>
                      <a:pPr algn="l" fontAlgn="ctr"/>
                      <a:r>
                        <a:rPr lang="en-NZ" sz="1100" b="1" i="0" u="none" strike="noStrike" dirty="0">
                          <a:solidFill>
                            <a:srgbClr val="000000"/>
                          </a:solidFill>
                          <a:effectLst/>
                          <a:latin typeface="Calibri" panose="020F0502020204030204" pitchFamily="34" charset="0"/>
                        </a:rPr>
                        <a:t>Percentage where consent required</a:t>
                      </a:r>
                    </a:p>
                  </a:txBody>
                  <a:tcPr marL="0" marR="0" marT="0" marB="0" anchor="ctr">
                    <a:lnL>
                      <a:noFill/>
                    </a:lnL>
                    <a:lnR>
                      <a:noFill/>
                    </a:lnR>
                    <a:lnT>
                      <a:noFill/>
                    </a:lnT>
                    <a:lnB>
                      <a:noFill/>
                    </a:lnB>
                    <a:noFill/>
                  </a:tcPr>
                </a:tc>
                <a:tc>
                  <a:txBody>
                    <a:bodyPr/>
                    <a:lstStyle/>
                    <a:p>
                      <a:pPr algn="r" fontAlgn="b"/>
                      <a:r>
                        <a:rPr lang="en-NZ" sz="1100" b="1" i="0" u="none" strike="noStrike" dirty="0">
                          <a:solidFill>
                            <a:srgbClr val="000000"/>
                          </a:solidFill>
                          <a:effectLst/>
                          <a:latin typeface="Aptos Narrow"/>
                        </a:rPr>
                        <a:t>73%</a:t>
                      </a:r>
                    </a:p>
                  </a:txBody>
                  <a:tcPr marL="0" marR="0" marT="0" marB="0" anchor="b">
                    <a:lnL>
                      <a:noFill/>
                    </a:lnL>
                    <a:lnR>
                      <a:noFill/>
                    </a:lnR>
                    <a:lnT>
                      <a:noFill/>
                    </a:lnT>
                    <a:lnB>
                      <a:noFill/>
                    </a:lnB>
                    <a:noFill/>
                  </a:tcPr>
                </a:tc>
                <a:tc>
                  <a:txBody>
                    <a:bodyPr/>
                    <a:lstStyle/>
                    <a:p>
                      <a:pPr algn="l" fontAlgn="b"/>
                      <a:endParaRPr lang="en-NZ" sz="1100" b="0" i="0" u="none" strike="noStrike" dirty="0">
                        <a:solidFill>
                          <a:srgbClr val="FF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dirty="0">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extLst>
                  <a:ext uri="{0D108BD9-81ED-4DB2-BD59-A6C34878D82A}">
                    <a16:rowId xmlns:a16="http://schemas.microsoft.com/office/drawing/2014/main" val="2466405493"/>
                  </a:ext>
                </a:extLst>
              </a:tr>
              <a:tr h="33138">
                <a:tc>
                  <a:txBody>
                    <a:bodyPr/>
                    <a:lstStyle/>
                    <a:p>
                      <a:pPr algn="l" fontAlgn="b"/>
                      <a:endParaRPr lang="en-NZ" sz="1100" b="0" i="0" u="none" strike="noStrike" dirty="0">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11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1100" b="0" i="0" u="none" strike="noStrike" dirty="0">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extLst>
                  <a:ext uri="{0D108BD9-81ED-4DB2-BD59-A6C34878D82A}">
                    <a16:rowId xmlns:a16="http://schemas.microsoft.com/office/drawing/2014/main" val="4288163791"/>
                  </a:ext>
                </a:extLst>
              </a:tr>
              <a:tr h="140066">
                <a:tc>
                  <a:txBody>
                    <a:bodyPr/>
                    <a:lstStyle/>
                    <a:p>
                      <a:pPr algn="l" fontAlgn="ctr"/>
                      <a:r>
                        <a:rPr lang="en-NZ" sz="1100" b="1" i="0" u="none" strike="noStrike" dirty="0">
                          <a:solidFill>
                            <a:srgbClr val="000000"/>
                          </a:solidFill>
                          <a:effectLst/>
                          <a:latin typeface="Calibri" panose="020F0502020204030204" pitchFamily="34" charset="0"/>
                        </a:rPr>
                        <a:t>Mr Watson: </a:t>
                      </a:r>
                    </a:p>
                  </a:txBody>
                  <a:tcPr marL="0" marR="0" marT="0" marB="0" anchor="ctr">
                    <a:lnL>
                      <a:noFill/>
                    </a:lnL>
                    <a:lnR>
                      <a:noFill/>
                    </a:lnR>
                    <a:lnT>
                      <a:noFill/>
                    </a:lnT>
                    <a:lnB>
                      <a:noFill/>
                    </a:lnB>
                    <a:noFill/>
                  </a:tcPr>
                </a:tc>
                <a:tc>
                  <a:txBody>
                    <a:bodyPr/>
                    <a:lstStyle/>
                    <a:p>
                      <a:pPr algn="r" fontAlgn="b"/>
                      <a:r>
                        <a:rPr lang="en-NZ" sz="1100" b="1" i="0" u="none" strike="noStrike">
                          <a:solidFill>
                            <a:srgbClr val="000000"/>
                          </a:solidFill>
                          <a:effectLst/>
                          <a:latin typeface="Aptos Narrow"/>
                        </a:rPr>
                        <a:t>61%</a:t>
                      </a:r>
                    </a:p>
                  </a:txBody>
                  <a:tcPr marL="0" marR="0" marT="0" marB="0" anchor="b">
                    <a:lnL>
                      <a:noFill/>
                    </a:lnL>
                    <a:lnR>
                      <a:noFill/>
                    </a:lnR>
                    <a:lnT>
                      <a:noFill/>
                    </a:lnT>
                    <a:lnB>
                      <a:noFill/>
                    </a:lnB>
                    <a:noFill/>
                  </a:tcPr>
                </a:tc>
                <a:tc>
                  <a:txBody>
                    <a:bodyPr/>
                    <a:lstStyle/>
                    <a:p>
                      <a:pPr algn="l" fontAlgn="b"/>
                      <a:endParaRPr lang="en-NZ" sz="1100" b="0" i="0" u="none" strike="noStrike" dirty="0">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dirty="0">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a:solidFill>
                          <a:srgbClr val="000000"/>
                        </a:solidFill>
                        <a:effectLst/>
                        <a:latin typeface="Aptos Narrow"/>
                      </a:endParaRPr>
                    </a:p>
                  </a:txBody>
                  <a:tcPr marL="0" marR="0" marT="0" marB="0" anchor="b">
                    <a:lnL>
                      <a:noFill/>
                    </a:lnL>
                    <a:lnR>
                      <a:noFill/>
                    </a:lnR>
                    <a:lnT>
                      <a:noFill/>
                    </a:lnT>
                    <a:lnB>
                      <a:noFill/>
                    </a:lnB>
                    <a:noFill/>
                  </a:tcPr>
                </a:tc>
                <a:tc>
                  <a:txBody>
                    <a:bodyPr/>
                    <a:lstStyle/>
                    <a:p>
                      <a:pPr algn="l" fontAlgn="b"/>
                      <a:endParaRPr lang="en-NZ" sz="700" b="0" i="0" u="none" strike="noStrike" dirty="0">
                        <a:solidFill>
                          <a:srgbClr val="000000"/>
                        </a:solidFill>
                        <a:effectLst/>
                        <a:latin typeface="Aptos Narrow"/>
                      </a:endParaRPr>
                    </a:p>
                  </a:txBody>
                  <a:tcPr marL="0" marR="0" marT="0" marB="0" anchor="b">
                    <a:lnL>
                      <a:noFill/>
                    </a:lnL>
                    <a:lnR>
                      <a:noFill/>
                    </a:lnR>
                    <a:lnT>
                      <a:noFill/>
                    </a:lnT>
                    <a:lnB>
                      <a:noFill/>
                    </a:lnB>
                    <a:noFill/>
                  </a:tcPr>
                </a:tc>
                <a:extLst>
                  <a:ext uri="{0D108BD9-81ED-4DB2-BD59-A6C34878D82A}">
                    <a16:rowId xmlns:a16="http://schemas.microsoft.com/office/drawing/2014/main" val="657773972"/>
                  </a:ext>
                </a:extLst>
              </a:tr>
            </a:tbl>
          </a:graphicData>
        </a:graphic>
      </p:graphicFrame>
      <p:sp>
        <p:nvSpPr>
          <p:cNvPr id="9" name="Oval 8">
            <a:extLst>
              <a:ext uri="{FF2B5EF4-FFF2-40B4-BE49-F238E27FC236}">
                <a16:creationId xmlns:a16="http://schemas.microsoft.com/office/drawing/2014/main" id="{4C8F0780-4E70-5D83-6D8F-3DDDF29648C3}"/>
              </a:ext>
            </a:extLst>
          </p:cNvPr>
          <p:cNvSpPr/>
          <p:nvPr/>
        </p:nvSpPr>
        <p:spPr>
          <a:xfrm>
            <a:off x="5522913" y="11682413"/>
            <a:ext cx="785812" cy="4191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NZ" sz="1100"/>
          </a:p>
        </p:txBody>
      </p:sp>
      <p:sp>
        <p:nvSpPr>
          <p:cNvPr id="10" name="Oval 9">
            <a:extLst>
              <a:ext uri="{FF2B5EF4-FFF2-40B4-BE49-F238E27FC236}">
                <a16:creationId xmlns:a16="http://schemas.microsoft.com/office/drawing/2014/main" id="{6AFF23C0-49FC-81C3-0922-DE82CFE23364}"/>
              </a:ext>
            </a:extLst>
          </p:cNvPr>
          <p:cNvSpPr/>
          <p:nvPr/>
        </p:nvSpPr>
        <p:spPr>
          <a:xfrm>
            <a:off x="4139952" y="5949280"/>
            <a:ext cx="648072" cy="3600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64272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NZ" dirty="0"/>
              <a:t>Comments on Rebuttal</a:t>
            </a:r>
            <a:br>
              <a:rPr lang="en-NZ" dirty="0"/>
            </a:br>
            <a:r>
              <a:rPr lang="en-NZ" sz="3100" dirty="0"/>
              <a:t>Consenting</a:t>
            </a:r>
          </a:p>
        </p:txBody>
      </p:sp>
      <p:sp>
        <p:nvSpPr>
          <p:cNvPr id="3" name="Content Placeholder 2"/>
          <p:cNvSpPr>
            <a:spLocks noGrp="1"/>
          </p:cNvSpPr>
          <p:nvPr>
            <p:ph idx="1"/>
          </p:nvPr>
        </p:nvSpPr>
        <p:spPr>
          <a:xfrm>
            <a:off x="457200" y="1628800"/>
            <a:ext cx="8229600" cy="4525963"/>
          </a:xfrm>
        </p:spPr>
        <p:txBody>
          <a:bodyPr>
            <a:normAutofit fontScale="55000" lnSpcReduction="20000"/>
          </a:bodyPr>
          <a:lstStyle/>
          <a:p>
            <a:r>
              <a:rPr lang="en-NZ" dirty="0"/>
              <a:t>Costs of consenting (Applicants internal and external costs)</a:t>
            </a:r>
          </a:p>
          <a:p>
            <a:pPr lvl="1"/>
            <a:r>
              <a:rPr lang="en-NZ" dirty="0"/>
              <a:t>Survey of 6 forestry companies:  	Lowest cost 	Highest cost	</a:t>
            </a:r>
          </a:p>
          <a:p>
            <a:pPr marL="457200" lvl="1" indent="0">
              <a:buNone/>
            </a:pPr>
            <a:r>
              <a:rPr lang="en-NZ" dirty="0"/>
              <a:t>           		Average	$8,667	                     $41,400</a:t>
            </a:r>
          </a:p>
          <a:p>
            <a:pPr lvl="1"/>
            <a:endParaRPr lang="en-NZ" dirty="0"/>
          </a:p>
          <a:p>
            <a:pPr lvl="1"/>
            <a:r>
              <a:rPr lang="en-NZ" dirty="0"/>
              <a:t>Examples in Appendix 3 (Mr Watson’s evidence): 3 consents one of which had one external council expert involved, and another had 3 external experts involved</a:t>
            </a:r>
          </a:p>
          <a:p>
            <a:pPr marL="457200" lvl="1" indent="0">
              <a:buNone/>
            </a:pPr>
            <a:endParaRPr lang="en-NZ" dirty="0">
              <a:highlight>
                <a:srgbClr val="FFFF00"/>
              </a:highlight>
            </a:endParaRPr>
          </a:p>
          <a:p>
            <a:pPr marL="0" indent="0">
              <a:buNone/>
            </a:pPr>
            <a:endParaRPr lang="en-NZ" dirty="0"/>
          </a:p>
          <a:p>
            <a:r>
              <a:rPr lang="en-NZ" dirty="0"/>
              <a:t>Effect of consenting costs – </a:t>
            </a:r>
            <a:r>
              <a:rPr lang="en-NZ" u="sng" dirty="0"/>
              <a:t>best case scenario</a:t>
            </a:r>
          </a:p>
          <a:p>
            <a:endParaRPr lang="en-NZ" dirty="0"/>
          </a:p>
          <a:p>
            <a:endParaRPr lang="en-NZ" dirty="0"/>
          </a:p>
          <a:p>
            <a:pPr lvl="1"/>
            <a:endParaRPr lang="en-NZ" dirty="0"/>
          </a:p>
          <a:p>
            <a:pPr lvl="1"/>
            <a:endParaRPr lang="en-NZ" dirty="0"/>
          </a:p>
          <a:p>
            <a:pPr lvl="1"/>
            <a:endParaRPr lang="en-NZ" dirty="0"/>
          </a:p>
          <a:p>
            <a:pPr lvl="1"/>
            <a:endParaRPr lang="en-NZ" dirty="0"/>
          </a:p>
          <a:p>
            <a:pPr lvl="1"/>
            <a:endParaRPr lang="en-NZ" dirty="0"/>
          </a:p>
          <a:p>
            <a:pPr marL="457200" lvl="1" indent="0">
              <a:buNone/>
            </a:pPr>
            <a:r>
              <a:rPr lang="en-NZ" dirty="0"/>
              <a:t> </a:t>
            </a:r>
          </a:p>
        </p:txBody>
      </p:sp>
      <p:graphicFrame>
        <p:nvGraphicFramePr>
          <p:cNvPr id="6" name="Table 5">
            <a:extLst>
              <a:ext uri="{FF2B5EF4-FFF2-40B4-BE49-F238E27FC236}">
                <a16:creationId xmlns:a16="http://schemas.microsoft.com/office/drawing/2014/main" id="{44D16571-0752-EBA2-C1F7-C4E77D39313C}"/>
              </a:ext>
            </a:extLst>
          </p:cNvPr>
          <p:cNvGraphicFramePr>
            <a:graphicFrameLocks noGrp="1"/>
          </p:cNvGraphicFramePr>
          <p:nvPr>
            <p:extLst>
              <p:ext uri="{D42A27DB-BD31-4B8C-83A1-F6EECF244321}">
                <p14:modId xmlns:p14="http://schemas.microsoft.com/office/powerpoint/2010/main" val="1277566415"/>
              </p:ext>
            </p:extLst>
          </p:nvPr>
        </p:nvGraphicFramePr>
        <p:xfrm>
          <a:off x="1043608" y="3861048"/>
          <a:ext cx="6840759" cy="2293715"/>
        </p:xfrm>
        <a:graphic>
          <a:graphicData uri="http://schemas.openxmlformats.org/drawingml/2006/table">
            <a:tbl>
              <a:tblPr>
                <a:tableStyleId>{5C22544A-7EE6-4342-B048-85BDC9FD1C3A}</a:tableStyleId>
              </a:tblPr>
              <a:tblGrid>
                <a:gridCol w="751962">
                  <a:extLst>
                    <a:ext uri="{9D8B030D-6E8A-4147-A177-3AD203B41FA5}">
                      <a16:colId xmlns:a16="http://schemas.microsoft.com/office/drawing/2014/main" val="3231755050"/>
                    </a:ext>
                  </a:extLst>
                </a:gridCol>
                <a:gridCol w="751962">
                  <a:extLst>
                    <a:ext uri="{9D8B030D-6E8A-4147-A177-3AD203B41FA5}">
                      <a16:colId xmlns:a16="http://schemas.microsoft.com/office/drawing/2014/main" val="103974943"/>
                    </a:ext>
                  </a:extLst>
                </a:gridCol>
                <a:gridCol w="616190">
                  <a:extLst>
                    <a:ext uri="{9D8B030D-6E8A-4147-A177-3AD203B41FA5}">
                      <a16:colId xmlns:a16="http://schemas.microsoft.com/office/drawing/2014/main" val="3086398304"/>
                    </a:ext>
                  </a:extLst>
                </a:gridCol>
                <a:gridCol w="1054835">
                  <a:extLst>
                    <a:ext uri="{9D8B030D-6E8A-4147-A177-3AD203B41FA5}">
                      <a16:colId xmlns:a16="http://schemas.microsoft.com/office/drawing/2014/main" val="2863542097"/>
                    </a:ext>
                  </a:extLst>
                </a:gridCol>
                <a:gridCol w="898175">
                  <a:extLst>
                    <a:ext uri="{9D8B030D-6E8A-4147-A177-3AD203B41FA5}">
                      <a16:colId xmlns:a16="http://schemas.microsoft.com/office/drawing/2014/main" val="4071722682"/>
                    </a:ext>
                  </a:extLst>
                </a:gridCol>
                <a:gridCol w="751962">
                  <a:extLst>
                    <a:ext uri="{9D8B030D-6E8A-4147-A177-3AD203B41FA5}">
                      <a16:colId xmlns:a16="http://schemas.microsoft.com/office/drawing/2014/main" val="4117146683"/>
                    </a:ext>
                  </a:extLst>
                </a:gridCol>
                <a:gridCol w="1727642">
                  <a:extLst>
                    <a:ext uri="{9D8B030D-6E8A-4147-A177-3AD203B41FA5}">
                      <a16:colId xmlns:a16="http://schemas.microsoft.com/office/drawing/2014/main" val="1014104460"/>
                    </a:ext>
                  </a:extLst>
                </a:gridCol>
                <a:gridCol w="288031">
                  <a:extLst>
                    <a:ext uri="{9D8B030D-6E8A-4147-A177-3AD203B41FA5}">
                      <a16:colId xmlns:a16="http://schemas.microsoft.com/office/drawing/2014/main" val="105454568"/>
                    </a:ext>
                  </a:extLst>
                </a:gridCol>
              </a:tblGrid>
              <a:tr h="440005">
                <a:tc gridSpan="8">
                  <a:txBody>
                    <a:bodyPr/>
                    <a:lstStyle/>
                    <a:p>
                      <a:pPr algn="l" fontAlgn="b"/>
                      <a:r>
                        <a:rPr lang="en-NZ" sz="1400" u="none" strike="noStrike" dirty="0">
                          <a:effectLst/>
                        </a:rPr>
                        <a:t>Assumption: 10 hectares in forest, $1000 pa in rates, 500 insurance and 800 for forest management</a:t>
                      </a:r>
                      <a:endParaRPr lang="en-NZ" sz="1400" b="0" i="0" u="none" strike="noStrike" dirty="0">
                        <a:solidFill>
                          <a:srgbClr val="000000"/>
                        </a:solidFill>
                        <a:effectLst/>
                        <a:latin typeface="Aptos Narrow"/>
                      </a:endParaRPr>
                    </a:p>
                  </a:txBody>
                  <a:tcPr marL="4763" marR="4763" marT="4763" marB="0" anchor="b"/>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357118444"/>
                  </a:ext>
                </a:extLst>
              </a:tr>
              <a:tr h="265115">
                <a:tc>
                  <a:txBody>
                    <a:bodyPr/>
                    <a:lstStyle/>
                    <a:p>
                      <a:pPr algn="l" fontAlgn="b"/>
                      <a:endParaRPr lang="en-NZ" sz="1400" b="0" i="0" u="none" strike="noStrike" dirty="0">
                        <a:solidFill>
                          <a:srgbClr val="000000"/>
                        </a:solidFill>
                        <a:effectLst/>
                        <a:latin typeface="Aptos Narrow"/>
                      </a:endParaRPr>
                    </a:p>
                  </a:txBody>
                  <a:tcPr marL="4763" marR="4763" marT="4763" marB="0" anchor="b"/>
                </a:tc>
                <a:tc gridSpan="7">
                  <a:txBody>
                    <a:bodyPr/>
                    <a:lstStyle/>
                    <a:p>
                      <a:pPr algn="l" fontAlgn="b"/>
                      <a:r>
                        <a:rPr lang="en-NZ" sz="1400" u="none" strike="noStrike" dirty="0">
                          <a:effectLst/>
                        </a:rPr>
                        <a:t>harvest income of $20,000/ha at age 27, land provided at no cost, no ETS</a:t>
                      </a:r>
                      <a:endParaRPr lang="en-NZ" sz="1400" b="0" i="0" u="none" strike="noStrike" dirty="0">
                        <a:solidFill>
                          <a:srgbClr val="000000"/>
                        </a:solidFill>
                        <a:effectLst/>
                        <a:latin typeface="Aptos Narrow"/>
                      </a:endParaRPr>
                    </a:p>
                  </a:txBody>
                  <a:tcPr marL="4763" marR="4763" marT="4763" marB="0" anchor="b"/>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686839764"/>
                  </a:ext>
                </a:extLst>
              </a:tr>
              <a:tr h="244809">
                <a:tc>
                  <a:txBody>
                    <a:bodyPr/>
                    <a:lstStyle/>
                    <a:p>
                      <a:pPr algn="l" fontAlgn="b"/>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dirty="0">
                        <a:solidFill>
                          <a:srgbClr val="000000"/>
                        </a:solidFill>
                        <a:effectLst/>
                        <a:latin typeface="Aptos Narrow"/>
                      </a:endParaRPr>
                    </a:p>
                  </a:txBody>
                  <a:tcPr marL="4763" marR="4763" marT="4763" marB="0" anchor="b"/>
                </a:tc>
                <a:tc>
                  <a:txBody>
                    <a:bodyPr/>
                    <a:lstStyle/>
                    <a:p>
                      <a:pPr algn="l" fontAlgn="b"/>
                      <a:endParaRPr lang="en-NZ" sz="1400" b="0" i="0" u="none" strike="noStrike" dirty="0">
                        <a:solidFill>
                          <a:srgbClr val="000000"/>
                        </a:solidFill>
                        <a:effectLst/>
                        <a:latin typeface="Aptos Narrow"/>
                      </a:endParaRPr>
                    </a:p>
                  </a:txBody>
                  <a:tcPr marL="4763" marR="4763" marT="4763" marB="0" anchor="b"/>
                </a:tc>
                <a:tc>
                  <a:txBody>
                    <a:bodyPr/>
                    <a:lstStyle/>
                    <a:p>
                      <a:pPr algn="l" fontAlgn="b"/>
                      <a:endParaRPr lang="en-NZ" sz="1400" b="0" i="0" u="none" strike="noStrike" dirty="0">
                        <a:solidFill>
                          <a:srgbClr val="000000"/>
                        </a:solidFill>
                        <a:effectLst/>
                        <a:latin typeface="Aptos Narrow"/>
                      </a:endParaRPr>
                    </a:p>
                  </a:txBody>
                  <a:tcPr marL="4763" marR="4763" marT="4763" marB="0" anchor="b"/>
                </a:tc>
                <a:tc>
                  <a:txBody>
                    <a:bodyPr/>
                    <a:lstStyle/>
                    <a:p>
                      <a:pPr algn="l" fontAlgn="b"/>
                      <a:endParaRPr lang="en-NZ" sz="1100" b="0" i="0" u="none" strike="noStrike" dirty="0">
                        <a:solidFill>
                          <a:srgbClr val="000000"/>
                        </a:solidFill>
                        <a:effectLst/>
                        <a:latin typeface="Aptos Narrow"/>
                      </a:endParaRPr>
                    </a:p>
                  </a:txBody>
                  <a:tcPr marL="4763" marR="4763" marT="4763" marB="0" anchor="b"/>
                </a:tc>
                <a:extLst>
                  <a:ext uri="{0D108BD9-81ED-4DB2-BD59-A6C34878D82A}">
                    <a16:rowId xmlns:a16="http://schemas.microsoft.com/office/drawing/2014/main" val="425626296"/>
                  </a:ext>
                </a:extLst>
              </a:tr>
              <a:tr h="342353">
                <a:tc>
                  <a:txBody>
                    <a:bodyPr/>
                    <a:lstStyle/>
                    <a:p>
                      <a:pPr algn="l" fontAlgn="b"/>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a:solidFill>
                          <a:srgbClr val="000000"/>
                        </a:solidFill>
                        <a:effectLst/>
                        <a:latin typeface="Aptos Narrow"/>
                      </a:endParaRPr>
                    </a:p>
                  </a:txBody>
                  <a:tcPr marL="4763" marR="4763" marT="4763" marB="0" anchor="b"/>
                </a:tc>
                <a:tc gridSpan="2">
                  <a:txBody>
                    <a:bodyPr/>
                    <a:lstStyle/>
                    <a:p>
                      <a:pPr algn="l" fontAlgn="b"/>
                      <a:r>
                        <a:rPr lang="en-NZ" sz="1400" u="none" strike="noStrike">
                          <a:effectLst/>
                        </a:rPr>
                        <a:t>Internal rate of return</a:t>
                      </a:r>
                      <a:endParaRPr lang="en-NZ" sz="1400" b="0" i="0" u="none" strike="noStrike">
                        <a:solidFill>
                          <a:srgbClr val="000000"/>
                        </a:solidFill>
                        <a:effectLst/>
                        <a:latin typeface="Aptos Narrow"/>
                      </a:endParaRPr>
                    </a:p>
                  </a:txBody>
                  <a:tcPr marL="4763" marR="4763" marT="4763" marB="0" anchor="b"/>
                </a:tc>
                <a:tc hMerge="1">
                  <a:txBody>
                    <a:bodyPr/>
                    <a:lstStyle/>
                    <a:p>
                      <a:endParaRPr lang="en-NZ"/>
                    </a:p>
                  </a:txBody>
                  <a:tcPr/>
                </a:tc>
                <a:tc>
                  <a:txBody>
                    <a:bodyPr/>
                    <a:lstStyle/>
                    <a:p>
                      <a:pPr algn="l" fontAlgn="b"/>
                      <a:endParaRPr lang="en-NZ" sz="1400" b="0" i="0" u="none" strike="noStrike">
                        <a:solidFill>
                          <a:srgbClr val="000000"/>
                        </a:solidFill>
                        <a:effectLst/>
                        <a:latin typeface="Aptos Narrow"/>
                      </a:endParaRPr>
                    </a:p>
                  </a:txBody>
                  <a:tcPr marL="4763" marR="4763" marT="4763" marB="0" anchor="b"/>
                </a:tc>
                <a:tc gridSpan="2">
                  <a:txBody>
                    <a:bodyPr/>
                    <a:lstStyle/>
                    <a:p>
                      <a:pPr algn="l" fontAlgn="b"/>
                      <a:r>
                        <a:rPr lang="en-NZ" sz="1400" u="none" strike="noStrike" dirty="0">
                          <a:effectLst/>
                        </a:rPr>
                        <a:t>Reason for change</a:t>
                      </a:r>
                      <a:endParaRPr lang="en-NZ" sz="1400" b="0" i="0" u="none" strike="noStrike" dirty="0">
                        <a:solidFill>
                          <a:srgbClr val="000000"/>
                        </a:solidFill>
                        <a:effectLst/>
                        <a:latin typeface="Aptos Narrow"/>
                      </a:endParaRPr>
                    </a:p>
                  </a:txBody>
                  <a:tcPr marL="4763" marR="4763" marT="4763" marB="0" anchor="b"/>
                </a:tc>
                <a:tc hMerge="1">
                  <a:txBody>
                    <a:bodyPr/>
                    <a:lstStyle/>
                    <a:p>
                      <a:endParaRPr lang="en-NZ"/>
                    </a:p>
                  </a:txBody>
                  <a:tcPr/>
                </a:tc>
                <a:tc>
                  <a:txBody>
                    <a:bodyPr/>
                    <a:lstStyle/>
                    <a:p>
                      <a:pPr algn="l" fontAlgn="b"/>
                      <a:endParaRPr lang="en-NZ" sz="1100" b="0" i="0" u="none" strike="noStrike">
                        <a:solidFill>
                          <a:srgbClr val="000000"/>
                        </a:solidFill>
                        <a:effectLst/>
                        <a:latin typeface="Aptos Narrow"/>
                      </a:endParaRPr>
                    </a:p>
                  </a:txBody>
                  <a:tcPr marL="4763" marR="4763" marT="4763" marB="0" anchor="b"/>
                </a:tc>
                <a:extLst>
                  <a:ext uri="{0D108BD9-81ED-4DB2-BD59-A6C34878D82A}">
                    <a16:rowId xmlns:a16="http://schemas.microsoft.com/office/drawing/2014/main" val="2103814328"/>
                  </a:ext>
                </a:extLst>
              </a:tr>
              <a:tr h="255433">
                <a:tc>
                  <a:txBody>
                    <a:bodyPr/>
                    <a:lstStyle/>
                    <a:p>
                      <a:pPr algn="l" fontAlgn="b"/>
                      <a:r>
                        <a:rPr lang="en-NZ" sz="1400" u="none" strike="noStrike">
                          <a:effectLst/>
                        </a:rPr>
                        <a:t>NES-PF</a:t>
                      </a:r>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a:solidFill>
                          <a:srgbClr val="000000"/>
                        </a:solidFill>
                        <a:effectLst/>
                        <a:latin typeface="Aptos Narrow"/>
                      </a:endParaRPr>
                    </a:p>
                  </a:txBody>
                  <a:tcPr marL="4763" marR="4763" marT="4763" marB="0" anchor="b"/>
                </a:tc>
                <a:tc>
                  <a:txBody>
                    <a:bodyPr/>
                    <a:lstStyle/>
                    <a:p>
                      <a:pPr algn="r" fontAlgn="b"/>
                      <a:r>
                        <a:rPr lang="en-NZ" sz="1400" u="none" strike="noStrike">
                          <a:effectLst/>
                        </a:rPr>
                        <a:t>4.54%</a:t>
                      </a:r>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a:solidFill>
                          <a:srgbClr val="000000"/>
                        </a:solidFill>
                        <a:effectLst/>
                        <a:latin typeface="Aptos Narrow"/>
                      </a:endParaRPr>
                    </a:p>
                  </a:txBody>
                  <a:tcPr marL="4763" marR="4763" marT="4763" marB="0" anchor="b"/>
                </a:tc>
                <a:tc>
                  <a:txBody>
                    <a:bodyPr/>
                    <a:lstStyle/>
                    <a:p>
                      <a:pPr algn="l" fontAlgn="b"/>
                      <a:r>
                        <a:rPr lang="en-NZ" sz="1400" u="none" strike="noStrike">
                          <a:effectLst/>
                        </a:rPr>
                        <a:t> </a:t>
                      </a:r>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dirty="0">
                        <a:solidFill>
                          <a:srgbClr val="000000"/>
                        </a:solidFill>
                        <a:effectLst/>
                        <a:latin typeface="Aptos Narrow"/>
                      </a:endParaRPr>
                    </a:p>
                  </a:txBody>
                  <a:tcPr marL="4763" marR="4763" marT="4763" marB="0" anchor="b"/>
                </a:tc>
                <a:tc>
                  <a:txBody>
                    <a:bodyPr/>
                    <a:lstStyle/>
                    <a:p>
                      <a:pPr algn="l" fontAlgn="b"/>
                      <a:endParaRPr lang="en-NZ" sz="1100" b="0" i="0" u="none" strike="noStrike" dirty="0">
                        <a:solidFill>
                          <a:srgbClr val="000000"/>
                        </a:solidFill>
                        <a:effectLst/>
                        <a:latin typeface="Aptos Narrow"/>
                      </a:endParaRPr>
                    </a:p>
                  </a:txBody>
                  <a:tcPr marL="4763" marR="4763" marT="4763" marB="0" anchor="b"/>
                </a:tc>
                <a:extLst>
                  <a:ext uri="{0D108BD9-81ED-4DB2-BD59-A6C34878D82A}">
                    <a16:rowId xmlns:a16="http://schemas.microsoft.com/office/drawing/2014/main" val="845277940"/>
                  </a:ext>
                </a:extLst>
              </a:tr>
              <a:tr h="323375">
                <a:tc>
                  <a:txBody>
                    <a:bodyPr/>
                    <a:lstStyle/>
                    <a:p>
                      <a:pPr algn="l" fontAlgn="b"/>
                      <a:r>
                        <a:rPr lang="en-NZ" sz="1400" u="none" strike="noStrike">
                          <a:effectLst/>
                        </a:rPr>
                        <a:t>NES-CF</a:t>
                      </a:r>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a:solidFill>
                          <a:srgbClr val="000000"/>
                        </a:solidFill>
                        <a:effectLst/>
                        <a:latin typeface="Aptos Narrow"/>
                      </a:endParaRPr>
                    </a:p>
                  </a:txBody>
                  <a:tcPr marL="4763" marR="4763" marT="4763" marB="0" anchor="b"/>
                </a:tc>
                <a:tc>
                  <a:txBody>
                    <a:bodyPr/>
                    <a:lstStyle/>
                    <a:p>
                      <a:pPr algn="r" fontAlgn="b"/>
                      <a:r>
                        <a:rPr lang="en-NZ" sz="1400" u="none" strike="noStrike">
                          <a:effectLst/>
                        </a:rPr>
                        <a:t>4.01%</a:t>
                      </a:r>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a:solidFill>
                          <a:srgbClr val="000000"/>
                        </a:solidFill>
                        <a:effectLst/>
                        <a:latin typeface="Aptos Narrow"/>
                      </a:endParaRPr>
                    </a:p>
                  </a:txBody>
                  <a:tcPr marL="4763" marR="4763" marT="4763" marB="0" anchor="b"/>
                </a:tc>
                <a:tc>
                  <a:txBody>
                    <a:bodyPr/>
                    <a:lstStyle/>
                    <a:p>
                      <a:pPr algn="l" fontAlgn="b"/>
                      <a:endParaRPr lang="en-NZ" sz="1400" b="0" i="0" u="none" strike="noStrike">
                        <a:solidFill>
                          <a:srgbClr val="000000"/>
                        </a:solidFill>
                        <a:effectLst/>
                        <a:latin typeface="Aptos Narrow"/>
                      </a:endParaRPr>
                    </a:p>
                  </a:txBody>
                  <a:tcPr marL="4763" marR="4763" marT="4763" marB="0" anchor="b"/>
                </a:tc>
                <a:tc gridSpan="2">
                  <a:txBody>
                    <a:bodyPr/>
                    <a:lstStyle/>
                    <a:p>
                      <a:pPr algn="l" fontAlgn="b"/>
                      <a:r>
                        <a:rPr lang="en-NZ" sz="1400" u="none" strike="noStrike" dirty="0">
                          <a:effectLst/>
                        </a:rPr>
                        <a:t>New planting/replanting req. </a:t>
                      </a:r>
                      <a:endParaRPr lang="en-NZ" sz="1400" b="0" i="0" u="none" strike="noStrike" dirty="0">
                        <a:solidFill>
                          <a:srgbClr val="000000"/>
                        </a:solidFill>
                        <a:effectLst/>
                        <a:latin typeface="Aptos Narrow"/>
                      </a:endParaRPr>
                    </a:p>
                  </a:txBody>
                  <a:tcPr marL="4763" marR="4763" marT="4763" marB="0" anchor="b"/>
                </a:tc>
                <a:tc hMerge="1">
                  <a:txBody>
                    <a:bodyPr/>
                    <a:lstStyle/>
                    <a:p>
                      <a:endParaRPr lang="en-NZ"/>
                    </a:p>
                  </a:txBody>
                  <a:tcPr/>
                </a:tc>
                <a:tc>
                  <a:txBody>
                    <a:bodyPr/>
                    <a:lstStyle/>
                    <a:p>
                      <a:pPr algn="l" fontAlgn="b"/>
                      <a:endParaRPr lang="en-NZ" sz="1100" b="0" i="0" u="none" strike="noStrike" dirty="0">
                        <a:solidFill>
                          <a:srgbClr val="000000"/>
                        </a:solidFill>
                        <a:effectLst/>
                        <a:latin typeface="Aptos Narrow"/>
                      </a:endParaRPr>
                    </a:p>
                  </a:txBody>
                  <a:tcPr marL="4763" marR="4763" marT="4763" marB="0" anchor="b"/>
                </a:tc>
                <a:extLst>
                  <a:ext uri="{0D108BD9-81ED-4DB2-BD59-A6C34878D82A}">
                    <a16:rowId xmlns:a16="http://schemas.microsoft.com/office/drawing/2014/main" val="704973394"/>
                  </a:ext>
                </a:extLst>
              </a:tr>
              <a:tr h="422625">
                <a:tc gridSpan="2">
                  <a:txBody>
                    <a:bodyPr/>
                    <a:lstStyle/>
                    <a:p>
                      <a:pPr algn="l" fontAlgn="b"/>
                      <a:r>
                        <a:rPr lang="en-NZ" sz="1400" u="none" strike="noStrike">
                          <a:effectLst/>
                        </a:rPr>
                        <a:t>Plan Change 1</a:t>
                      </a:r>
                      <a:endParaRPr lang="en-NZ" sz="1400" b="0" i="0" u="none" strike="noStrike">
                        <a:solidFill>
                          <a:srgbClr val="000000"/>
                        </a:solidFill>
                        <a:effectLst/>
                        <a:latin typeface="Aptos Narrow"/>
                      </a:endParaRPr>
                    </a:p>
                  </a:txBody>
                  <a:tcPr marL="4763" marR="4763" marT="4763" marB="0" anchor="b"/>
                </a:tc>
                <a:tc hMerge="1">
                  <a:txBody>
                    <a:bodyPr/>
                    <a:lstStyle/>
                    <a:p>
                      <a:endParaRPr lang="en-NZ"/>
                    </a:p>
                  </a:txBody>
                  <a:tcPr/>
                </a:tc>
                <a:tc>
                  <a:txBody>
                    <a:bodyPr/>
                    <a:lstStyle/>
                    <a:p>
                      <a:pPr algn="r" fontAlgn="b"/>
                      <a:r>
                        <a:rPr lang="en-NZ" sz="1400" u="none" strike="noStrike" dirty="0">
                          <a:effectLst/>
                        </a:rPr>
                        <a:t>3.02%</a:t>
                      </a:r>
                      <a:endParaRPr lang="en-NZ" sz="1400" b="0" i="0" u="none" strike="noStrike" dirty="0">
                        <a:solidFill>
                          <a:srgbClr val="000000"/>
                        </a:solidFill>
                        <a:effectLst/>
                        <a:latin typeface="Aptos Narrow"/>
                      </a:endParaRPr>
                    </a:p>
                  </a:txBody>
                  <a:tcPr marL="4763" marR="4763" marT="4763" marB="0" anchor="b"/>
                </a:tc>
                <a:tc>
                  <a:txBody>
                    <a:bodyPr/>
                    <a:lstStyle/>
                    <a:p>
                      <a:pPr algn="l" fontAlgn="b"/>
                      <a:endParaRPr lang="en-NZ" sz="1400" b="0" i="0" u="none" strike="noStrike" dirty="0">
                        <a:solidFill>
                          <a:srgbClr val="000000"/>
                        </a:solidFill>
                        <a:effectLst/>
                        <a:latin typeface="Aptos Narrow"/>
                      </a:endParaRPr>
                    </a:p>
                  </a:txBody>
                  <a:tcPr marL="4763" marR="4763" marT="4763" marB="0" anchor="b"/>
                </a:tc>
                <a:tc>
                  <a:txBody>
                    <a:bodyPr/>
                    <a:lstStyle/>
                    <a:p>
                      <a:pPr algn="l" fontAlgn="b"/>
                      <a:endParaRPr lang="en-NZ" sz="1400" b="0" i="0" u="none" strike="noStrike" dirty="0">
                        <a:solidFill>
                          <a:srgbClr val="000000"/>
                        </a:solidFill>
                        <a:effectLst/>
                        <a:latin typeface="Aptos Narrow"/>
                      </a:endParaRPr>
                    </a:p>
                  </a:txBody>
                  <a:tcPr marL="4763" marR="4763" marT="4763" marB="0" anchor="b"/>
                </a:tc>
                <a:tc gridSpan="2">
                  <a:txBody>
                    <a:bodyPr/>
                    <a:lstStyle/>
                    <a:p>
                      <a:pPr algn="l" fontAlgn="b"/>
                      <a:r>
                        <a:rPr lang="en-NZ" sz="1400" u="none" strike="noStrike" dirty="0">
                          <a:effectLst/>
                        </a:rPr>
                        <a:t>Resource consents</a:t>
                      </a:r>
                      <a:endParaRPr lang="en-NZ" sz="1400" b="0" i="0" u="none" strike="noStrike" dirty="0">
                        <a:solidFill>
                          <a:srgbClr val="000000"/>
                        </a:solidFill>
                        <a:effectLst/>
                        <a:latin typeface="Aptos Narrow"/>
                      </a:endParaRPr>
                    </a:p>
                  </a:txBody>
                  <a:tcPr marL="4763" marR="4763" marT="4763" marB="0" anchor="b"/>
                </a:tc>
                <a:tc hMerge="1">
                  <a:txBody>
                    <a:bodyPr/>
                    <a:lstStyle/>
                    <a:p>
                      <a:endParaRPr lang="en-NZ"/>
                    </a:p>
                  </a:txBody>
                  <a:tcPr/>
                </a:tc>
                <a:tc>
                  <a:txBody>
                    <a:bodyPr/>
                    <a:lstStyle/>
                    <a:p>
                      <a:pPr algn="l" fontAlgn="b"/>
                      <a:endParaRPr lang="en-NZ" sz="1100" b="0" i="0" u="none" strike="noStrike" dirty="0">
                        <a:solidFill>
                          <a:srgbClr val="000000"/>
                        </a:solidFill>
                        <a:effectLst/>
                        <a:latin typeface="Aptos Narrow"/>
                      </a:endParaRPr>
                    </a:p>
                  </a:txBody>
                  <a:tcPr marL="4763" marR="4763" marT="4763" marB="0" anchor="b"/>
                </a:tc>
                <a:extLst>
                  <a:ext uri="{0D108BD9-81ED-4DB2-BD59-A6C34878D82A}">
                    <a16:rowId xmlns:a16="http://schemas.microsoft.com/office/drawing/2014/main" val="364098001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11806</TotalTime>
  <Words>1361</Words>
  <Application>Microsoft Office PowerPoint</Application>
  <PresentationFormat>On-screen Show (4:3)</PresentationFormat>
  <Paragraphs>228</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Narrow</vt:lpstr>
      <vt:lpstr>Arial</vt:lpstr>
      <vt:lpstr>Calibri</vt:lpstr>
      <vt:lpstr>Office Theme</vt:lpstr>
      <vt:lpstr>GWRC Plan Change 1 Hearing Stream  3 Background</vt:lpstr>
      <vt:lpstr>Benefits of Forestry </vt:lpstr>
      <vt:lpstr>PowerPoint Presentation</vt:lpstr>
      <vt:lpstr>PowerPoint Presentation</vt:lpstr>
      <vt:lpstr>NES-CF ≠ NES-PF </vt:lpstr>
      <vt:lpstr>Comment on Evidence </vt:lpstr>
      <vt:lpstr>Comments on Rebuttal</vt:lpstr>
      <vt:lpstr>Comments on Rebuttal Effect of TAS on Consent Requirements</vt:lpstr>
      <vt:lpstr>Comments on Rebuttal Consenting</vt:lpstr>
      <vt:lpstr>Comments on Rebuttal Consenting</vt:lpstr>
      <vt:lpstr>Comments on Rebuttal Consenting</vt:lpstr>
      <vt:lpstr>Comments on Rebuttal  Effect of not obtaining consent at acceptable conditions</vt:lpstr>
      <vt:lpstr>Comments on Rebuttal  Items not addressed in Rebuttal</vt:lpstr>
      <vt:lpstr>Concluding remarks</vt:lpstr>
    </vt:vector>
  </TitlesOfParts>
  <Company>Foodstuffs Wellington Co-Operative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Checkouts PAK’nSAVE Napier – 3rd June 2010</dc:title>
  <dc:creator>egong</dc:creator>
  <cp:lastModifiedBy>Egon Guttke</cp:lastModifiedBy>
  <cp:revision>400</cp:revision>
  <dcterms:created xsi:type="dcterms:W3CDTF">2010-08-10T04:35:50Z</dcterms:created>
  <dcterms:modified xsi:type="dcterms:W3CDTF">2025-05-27T04:46:11Z</dcterms:modified>
</cp:coreProperties>
</file>