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20"/>
  </p:notesMasterIdLst>
  <p:sldIdLst>
    <p:sldId id="257" r:id="rId2"/>
    <p:sldId id="292" r:id="rId3"/>
    <p:sldId id="280" r:id="rId4"/>
    <p:sldId id="281" r:id="rId5"/>
    <p:sldId id="282" r:id="rId6"/>
    <p:sldId id="283" r:id="rId7"/>
    <p:sldId id="295" r:id="rId8"/>
    <p:sldId id="284" r:id="rId9"/>
    <p:sldId id="296" r:id="rId10"/>
    <p:sldId id="285" r:id="rId11"/>
    <p:sldId id="291" r:id="rId12"/>
    <p:sldId id="290" r:id="rId13"/>
    <p:sldId id="287" r:id="rId14"/>
    <p:sldId id="293" r:id="rId15"/>
    <p:sldId id="286" r:id="rId16"/>
    <p:sldId id="258" r:id="rId17"/>
    <p:sldId id="259" r:id="rId18"/>
    <p:sldId id="279" r:id="rId19"/>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3708" autoAdjust="0"/>
  </p:normalViewPr>
  <p:slideViewPr>
    <p:cSldViewPr snapToGrid="0">
      <p:cViewPr varScale="1">
        <p:scale>
          <a:sx n="41" d="100"/>
          <a:sy n="41" d="100"/>
        </p:scale>
        <p:origin x="2213" y="264"/>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airn\Documents\FFA\GW%20Nat%20Resource%20Plan\stream%203%20GW%20forestry\average%20temperature%20increas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cairn\Documents\FFA\GW%20Nat%20Resource%20Plan\stream%203%20FFA%20stuff\hutt%20river%20at%20boulcott.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NZ" sz="1600" b="1" i="0" baseline="0"/>
              <a:t>NZ Temperature differences 1950-2022 vs mean  1961-1990 reference period</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trendline>
            <c:spPr>
              <a:ln w="38100" cap="rnd">
                <a:solidFill>
                  <a:schemeClr val="accent1"/>
                </a:solidFill>
                <a:prstDash val="sysDot"/>
              </a:ln>
              <a:effectLst/>
            </c:spPr>
            <c:trendlineType val="linear"/>
            <c:dispRSqr val="1"/>
            <c:dispEq val="1"/>
            <c:trendlineLbl>
              <c:layout>
                <c:manualLayout>
                  <c:x val="-1.9322537957276873E-2"/>
                  <c:y val="0.44064257592800898"/>
                </c:manualLayout>
              </c:layout>
              <c:numFmt formatCode="General" sourceLinked="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rendlineLbl>
          </c:trendline>
          <c:xVal>
            <c:numRef>
              <c:f>Sheet1!$B$3:$B$75</c:f>
              <c:numCache>
                <c:formatCode>General</c:formatCode>
                <c:ptCount val="73"/>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pt idx="72">
                  <c:v>2022</c:v>
                </c:pt>
              </c:numCache>
            </c:numRef>
          </c:xVal>
          <c:yVal>
            <c:numRef>
              <c:f>Sheet1!$C$3:$C$75</c:f>
              <c:numCache>
                <c:formatCode>General</c:formatCode>
                <c:ptCount val="73"/>
                <c:pt idx="0">
                  <c:v>-0.35</c:v>
                </c:pt>
                <c:pt idx="1">
                  <c:v>-0.67</c:v>
                </c:pt>
                <c:pt idx="2">
                  <c:v>-0.35</c:v>
                </c:pt>
                <c:pt idx="3">
                  <c:v>-0.41</c:v>
                </c:pt>
                <c:pt idx="4">
                  <c:v>0.12</c:v>
                </c:pt>
                <c:pt idx="5">
                  <c:v>0.31</c:v>
                </c:pt>
                <c:pt idx="6">
                  <c:v>0.45</c:v>
                </c:pt>
                <c:pt idx="7">
                  <c:v>-0.01</c:v>
                </c:pt>
                <c:pt idx="8">
                  <c:v>-0.08</c:v>
                </c:pt>
                <c:pt idx="9">
                  <c:v>-0.32</c:v>
                </c:pt>
                <c:pt idx="10">
                  <c:v>-0.2</c:v>
                </c:pt>
                <c:pt idx="11">
                  <c:v>-0.19</c:v>
                </c:pt>
                <c:pt idx="12">
                  <c:v>0.44</c:v>
                </c:pt>
                <c:pt idx="13">
                  <c:v>-0.51</c:v>
                </c:pt>
                <c:pt idx="14">
                  <c:v>-0.45</c:v>
                </c:pt>
                <c:pt idx="15">
                  <c:v>-0.59</c:v>
                </c:pt>
                <c:pt idx="16">
                  <c:v>-0.32</c:v>
                </c:pt>
                <c:pt idx="17">
                  <c:v>-0.02</c:v>
                </c:pt>
                <c:pt idx="18">
                  <c:v>-0.26</c:v>
                </c:pt>
                <c:pt idx="19">
                  <c:v>-0.28999999999999998</c:v>
                </c:pt>
                <c:pt idx="20">
                  <c:v>0.4</c:v>
                </c:pt>
                <c:pt idx="21">
                  <c:v>0.63</c:v>
                </c:pt>
                <c:pt idx="22">
                  <c:v>-0.23</c:v>
                </c:pt>
                <c:pt idx="23">
                  <c:v>0.22</c:v>
                </c:pt>
                <c:pt idx="24">
                  <c:v>0.27</c:v>
                </c:pt>
                <c:pt idx="25">
                  <c:v>0.14000000000000001</c:v>
                </c:pt>
                <c:pt idx="26">
                  <c:v>-0.74</c:v>
                </c:pt>
                <c:pt idx="27">
                  <c:v>0.7</c:v>
                </c:pt>
                <c:pt idx="28">
                  <c:v>0.35</c:v>
                </c:pt>
                <c:pt idx="29">
                  <c:v>0.08</c:v>
                </c:pt>
                <c:pt idx="30">
                  <c:v>-0.22</c:v>
                </c:pt>
                <c:pt idx="31">
                  <c:v>0.39</c:v>
                </c:pt>
                <c:pt idx="32">
                  <c:v>-0.36</c:v>
                </c:pt>
                <c:pt idx="33">
                  <c:v>-0.44</c:v>
                </c:pt>
                <c:pt idx="34">
                  <c:v>0.21</c:v>
                </c:pt>
                <c:pt idx="35">
                  <c:v>0.38</c:v>
                </c:pt>
                <c:pt idx="36">
                  <c:v>0.18</c:v>
                </c:pt>
                <c:pt idx="37">
                  <c:v>0.3</c:v>
                </c:pt>
                <c:pt idx="38">
                  <c:v>0.46</c:v>
                </c:pt>
                <c:pt idx="39">
                  <c:v>0.5</c:v>
                </c:pt>
                <c:pt idx="40">
                  <c:v>0.52</c:v>
                </c:pt>
                <c:pt idx="41">
                  <c:v>-0.3</c:v>
                </c:pt>
                <c:pt idx="42">
                  <c:v>-0.99</c:v>
                </c:pt>
                <c:pt idx="43">
                  <c:v>-0.63</c:v>
                </c:pt>
                <c:pt idx="44">
                  <c:v>-0.14000000000000001</c:v>
                </c:pt>
                <c:pt idx="45">
                  <c:v>0.12</c:v>
                </c:pt>
                <c:pt idx="46">
                  <c:v>-0.02</c:v>
                </c:pt>
                <c:pt idx="47">
                  <c:v>-0.2</c:v>
                </c:pt>
                <c:pt idx="48">
                  <c:v>0.94</c:v>
                </c:pt>
                <c:pt idx="49">
                  <c:v>0.88</c:v>
                </c:pt>
                <c:pt idx="50">
                  <c:v>0.32</c:v>
                </c:pt>
                <c:pt idx="51">
                  <c:v>0.43</c:v>
                </c:pt>
                <c:pt idx="52">
                  <c:v>0.2</c:v>
                </c:pt>
                <c:pt idx="53">
                  <c:v>0.15</c:v>
                </c:pt>
                <c:pt idx="54">
                  <c:v>-0.3</c:v>
                </c:pt>
                <c:pt idx="55">
                  <c:v>0.64</c:v>
                </c:pt>
                <c:pt idx="56">
                  <c:v>-7.0000000000000007E-2</c:v>
                </c:pt>
                <c:pt idx="57">
                  <c:v>0.2</c:v>
                </c:pt>
                <c:pt idx="58">
                  <c:v>0.39</c:v>
                </c:pt>
                <c:pt idx="59">
                  <c:v>-0.18</c:v>
                </c:pt>
                <c:pt idx="60">
                  <c:v>0.6</c:v>
                </c:pt>
                <c:pt idx="61">
                  <c:v>0.36</c:v>
                </c:pt>
                <c:pt idx="62">
                  <c:v>-0.02</c:v>
                </c:pt>
                <c:pt idx="63">
                  <c:v>0.86</c:v>
                </c:pt>
                <c:pt idx="64">
                  <c:v>0.32</c:v>
                </c:pt>
                <c:pt idx="65">
                  <c:v>0.28000000000000003</c:v>
                </c:pt>
                <c:pt idx="66">
                  <c:v>0.97</c:v>
                </c:pt>
                <c:pt idx="67">
                  <c:v>0.68</c:v>
                </c:pt>
                <c:pt idx="68">
                  <c:v>0.94</c:v>
                </c:pt>
                <c:pt idx="69">
                  <c:v>0.9</c:v>
                </c:pt>
                <c:pt idx="70">
                  <c:v>0.77</c:v>
                </c:pt>
                <c:pt idx="71">
                  <c:v>1.0900000000000001</c:v>
                </c:pt>
                <c:pt idx="72">
                  <c:v>1.29</c:v>
                </c:pt>
              </c:numCache>
            </c:numRef>
          </c:yVal>
          <c:smooth val="0"/>
          <c:extLst>
            <c:ext xmlns:c16="http://schemas.microsoft.com/office/drawing/2014/chart" uri="{C3380CC4-5D6E-409C-BE32-E72D297353CC}">
              <c16:uniqueId val="{00000001-0AF5-43F9-96D4-0ABE9E848B58}"/>
            </c:ext>
          </c:extLst>
        </c:ser>
        <c:dLbls>
          <c:showLegendKey val="0"/>
          <c:showVal val="0"/>
          <c:showCatName val="0"/>
          <c:showSerName val="0"/>
          <c:showPercent val="0"/>
          <c:showBubbleSize val="0"/>
        </c:dLbls>
        <c:axId val="742983615"/>
        <c:axId val="742971615"/>
      </c:scatterChart>
      <c:valAx>
        <c:axId val="74298361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742971615"/>
        <c:crosses val="autoZero"/>
        <c:crossBetween val="midCat"/>
      </c:valAx>
      <c:valAx>
        <c:axId val="74297161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742983615"/>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Clarity Rolling Median at Boulcott</a:t>
            </a:r>
          </a:p>
          <a:p>
            <a:pPr>
              <a:defRPr/>
            </a:pPr>
            <a:r>
              <a:rPr lang="en-US"/>
              <a:t>from previous 5 years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6596295028338848E-2"/>
          <c:y val="0.11578488216925992"/>
          <c:w val="0.92205104796683024"/>
          <c:h val="0.79854262857295366"/>
        </c:manualLayout>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xVal>
            <c:numRef>
              <c:f>'Hutt Ruver at Boulcott-Bl'!$B$267:$B$284</c:f>
              <c:numCache>
                <c:formatCode>mmm\-yy</c:formatCode>
                <c:ptCount val="18"/>
                <c:pt idx="0">
                  <c:v>39692</c:v>
                </c:pt>
                <c:pt idx="1">
                  <c:v>40057</c:v>
                </c:pt>
                <c:pt idx="2">
                  <c:v>40422</c:v>
                </c:pt>
                <c:pt idx="3">
                  <c:v>40787</c:v>
                </c:pt>
                <c:pt idx="4">
                  <c:v>41153</c:v>
                </c:pt>
                <c:pt idx="5">
                  <c:v>41518</c:v>
                </c:pt>
                <c:pt idx="6">
                  <c:v>41883</c:v>
                </c:pt>
                <c:pt idx="7">
                  <c:v>42248</c:v>
                </c:pt>
                <c:pt idx="8">
                  <c:v>42614</c:v>
                </c:pt>
                <c:pt idx="9">
                  <c:v>42979</c:v>
                </c:pt>
                <c:pt idx="10">
                  <c:v>43344</c:v>
                </c:pt>
                <c:pt idx="11">
                  <c:v>43709</c:v>
                </c:pt>
                <c:pt idx="12">
                  <c:v>44075</c:v>
                </c:pt>
                <c:pt idx="13">
                  <c:v>44440</c:v>
                </c:pt>
                <c:pt idx="14">
                  <c:v>44805</c:v>
                </c:pt>
                <c:pt idx="15">
                  <c:v>45170</c:v>
                </c:pt>
                <c:pt idx="16">
                  <c:v>45536</c:v>
                </c:pt>
                <c:pt idx="17">
                  <c:v>45901</c:v>
                </c:pt>
              </c:numCache>
            </c:numRef>
          </c:xVal>
          <c:yVal>
            <c:numRef>
              <c:f>'Hutt Ruver at Boulcott-Bl'!$C$267:$C$284</c:f>
              <c:numCache>
                <c:formatCode>General</c:formatCode>
                <c:ptCount val="18"/>
                <c:pt idx="0">
                  <c:v>1.7749999999999999</c:v>
                </c:pt>
                <c:pt idx="1">
                  <c:v>1.7749999999999999</c:v>
                </c:pt>
                <c:pt idx="2">
                  <c:v>1.55</c:v>
                </c:pt>
                <c:pt idx="3">
                  <c:v>1.59</c:v>
                </c:pt>
                <c:pt idx="4">
                  <c:v>1.54</c:v>
                </c:pt>
                <c:pt idx="5">
                  <c:v>1.4750000000000001</c:v>
                </c:pt>
                <c:pt idx="6">
                  <c:v>1.4049999999999998</c:v>
                </c:pt>
                <c:pt idx="7">
                  <c:v>1.5350000000000001</c:v>
                </c:pt>
                <c:pt idx="8">
                  <c:v>2.27</c:v>
                </c:pt>
                <c:pt idx="9">
                  <c:v>2.3200000000000003</c:v>
                </c:pt>
                <c:pt idx="10">
                  <c:v>2.33</c:v>
                </c:pt>
                <c:pt idx="11">
                  <c:v>2.54</c:v>
                </c:pt>
                <c:pt idx="12">
                  <c:v>2.74</c:v>
                </c:pt>
                <c:pt idx="13">
                  <c:v>2.4500000000000002</c:v>
                </c:pt>
                <c:pt idx="14">
                  <c:v>2.3449999999999998</c:v>
                </c:pt>
                <c:pt idx="15">
                  <c:v>2.4950000000000001</c:v>
                </c:pt>
                <c:pt idx="16">
                  <c:v>2.74</c:v>
                </c:pt>
                <c:pt idx="17">
                  <c:v>2.68</c:v>
                </c:pt>
              </c:numCache>
            </c:numRef>
          </c:yVal>
          <c:smooth val="0"/>
          <c:extLst>
            <c:ext xmlns:c16="http://schemas.microsoft.com/office/drawing/2014/chart" uri="{C3380CC4-5D6E-409C-BE32-E72D297353CC}">
              <c16:uniqueId val="{00000000-98BF-402E-92AA-D3359571AA48}"/>
            </c:ext>
          </c:extLst>
        </c:ser>
        <c:dLbls>
          <c:showLegendKey val="0"/>
          <c:showVal val="0"/>
          <c:showCatName val="0"/>
          <c:showSerName val="0"/>
          <c:showPercent val="0"/>
          <c:showBubbleSize val="0"/>
        </c:dLbls>
        <c:axId val="897047951"/>
        <c:axId val="897042191"/>
      </c:scatterChart>
      <c:valAx>
        <c:axId val="897047951"/>
        <c:scaling>
          <c:orientation val="minMax"/>
          <c:max val="47000"/>
          <c:min val="39000"/>
        </c:scaling>
        <c:delete val="0"/>
        <c:axPos val="b"/>
        <c:majorGridlines>
          <c:spPr>
            <a:ln w="9525" cap="flat" cmpd="sng" algn="ctr">
              <a:solidFill>
                <a:schemeClr val="tx1">
                  <a:lumMod val="15000"/>
                  <a:lumOff val="85000"/>
                </a:schemeClr>
              </a:solidFill>
              <a:round/>
            </a:ln>
            <a:effectLst/>
          </c:spPr>
        </c:majorGridlines>
        <c:numFmt formatCode="yyyy" sourceLinked="0"/>
        <c:majorTickMark val="none"/>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897042191"/>
        <c:crosses val="autoZero"/>
        <c:crossBetween val="midCat"/>
        <c:majorUnit val="1825"/>
        <c:minorUnit val="365"/>
      </c:valAx>
      <c:valAx>
        <c:axId val="89704219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897047951"/>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23T09:40:05.055"/>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23T09:37:15.351"/>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1 107,'1303'0,"-1275"-2,0 0,-1-3,1 0,-1-1,-1-2,1-1,-1-1,35-19,-20 12,-4 4</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23T09:37:17.669"/>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1 0 0,'1300'59'0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23T09:37:23.699"/>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0 1 0,'3486'0'0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23T09:37:26.347"/>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0 118 0,'3366'-117'0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23T09:40:06.55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22T08:36:06.12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0 105 0,'1763'-105'0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22T08:36:08.75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1 109,'47'1,"0"-3,0-1,0-3,0-2,79-23,-80 16,1 2,0 3,1 1,0 3,84-1,488 11,-575-4</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22T08:36:17.62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0 262,'1'-2,"-1"1,0 0,0-1,1 1,-1-1,1 1,-1 0,1-1,0 1,-1 0,1 0,0 0,0 0,0-1,0 1,0 0,0 1,0-1,0 0,1 0,-1 0,0 1,0-1,1 0,1 0,38-10,53-7,140-44,-178 42,0 2,1 3,0 3,105-10,-123 18,0-1,42-12,-41 7,74-6,130 14,-180 2,-20 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22T08:36:19.73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0,'1051'0,"-1010"2,0 3,65 14,-36-5,-30-7</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23T09:37:06.443"/>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0 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23T09:37:10.836"/>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1 59 0,'1417'-59'0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23T09:37:13.191"/>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1 0 0,'1476'0'0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NZ"/>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A344821F-386D-415F-AC6C-67B2980CA882}" type="datetimeFigureOut">
              <a:rPr lang="en-NZ" smtClean="0"/>
              <a:t>25/05/2025</a:t>
            </a:fld>
            <a:endParaRPr lang="en-NZ"/>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NZ"/>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NZ"/>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9D82B5FE-2A1C-46AE-8A44-8290C1A27C94}" type="slidenum">
              <a:rPr lang="en-NZ" smtClean="0"/>
              <a:t>‹#›</a:t>
            </a:fld>
            <a:endParaRPr lang="en-NZ"/>
          </a:p>
        </p:txBody>
      </p:sp>
    </p:spTree>
    <p:extLst>
      <p:ext uri="{BB962C8B-B14F-4D97-AF65-F5344CB8AC3E}">
        <p14:creationId xmlns:p14="http://schemas.microsoft.com/office/powerpoint/2010/main" val="4012046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stats.govt.nz/indicators/temperature/"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ncei.noaa.gov/access/monitoring/monthly-report/global/202013"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Photo is from GW publicity as published in the Leader June 2024</a:t>
            </a:r>
          </a:p>
        </p:txBody>
      </p:sp>
      <p:sp>
        <p:nvSpPr>
          <p:cNvPr id="4" name="Slide Number Placeholder 3"/>
          <p:cNvSpPr>
            <a:spLocks noGrp="1"/>
          </p:cNvSpPr>
          <p:nvPr>
            <p:ph type="sldNum" sz="quarter" idx="5"/>
          </p:nvPr>
        </p:nvSpPr>
        <p:spPr/>
        <p:txBody>
          <a:bodyPr/>
          <a:lstStyle/>
          <a:p>
            <a:fld id="{9D82B5FE-2A1C-46AE-8A44-8290C1A27C94}" type="slidenum">
              <a:rPr lang="en-NZ" smtClean="0"/>
              <a:t>1</a:t>
            </a:fld>
            <a:endParaRPr lang="en-NZ"/>
          </a:p>
        </p:txBody>
      </p:sp>
    </p:spTree>
    <p:extLst>
      <p:ext uri="{BB962C8B-B14F-4D97-AF65-F5344CB8AC3E}">
        <p14:creationId xmlns:p14="http://schemas.microsoft.com/office/powerpoint/2010/main" val="3492350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Global Temp changes interpolated from the supplied graph, but different to next slide.</a:t>
            </a:r>
          </a:p>
          <a:p>
            <a:r>
              <a:rPr lang="en-NZ" dirty="0"/>
              <a:t>The SFS classes quoted in the NPSFM (2020)  link back to 1950-1980 temperature data</a:t>
            </a:r>
          </a:p>
          <a:p>
            <a:endParaRPr lang="en-NZ" dirty="0"/>
          </a:p>
          <a:p>
            <a:r>
              <a:rPr lang="en-NZ" dirty="0"/>
              <a:t>This really needs updated data e.g. from NIWA, but it costs………</a:t>
            </a:r>
          </a:p>
          <a:p>
            <a:r>
              <a:rPr lang="en-NZ" dirty="0"/>
              <a:t>The projected global temperature increases show here date calculated 15 years ago, and could now be forecasted as worse than shown</a:t>
            </a:r>
          </a:p>
          <a:p>
            <a:endParaRPr lang="en-NZ" dirty="0"/>
          </a:p>
          <a:p>
            <a:r>
              <a:rPr lang="en-NZ" dirty="0"/>
              <a:t>I have estimated average temperature changes from the charts available from NIWA, copied here.</a:t>
            </a:r>
          </a:p>
          <a:p>
            <a:r>
              <a:rPr lang="en-NZ" dirty="0"/>
              <a:t>Our main submission goes into this in more detail, but we think the  SFS classes used in the NPSFM were from the old 1951-1980 data set, and since then there has been about a 1 degree increase in average temperature (Globally)</a:t>
            </a:r>
          </a:p>
          <a:p>
            <a:endParaRPr lang="en-NZ" dirty="0"/>
          </a:p>
          <a:p>
            <a:r>
              <a:rPr lang="en-NZ" dirty="0"/>
              <a:t>It is highly probable that several key rivers in the </a:t>
            </a:r>
            <a:r>
              <a:rPr lang="en-NZ" dirty="0" err="1"/>
              <a:t>TaOP</a:t>
            </a:r>
            <a:r>
              <a:rPr lang="en-NZ" dirty="0"/>
              <a:t> and </a:t>
            </a:r>
            <a:r>
              <a:rPr lang="en-NZ" dirty="0" err="1"/>
              <a:t>TWaT</a:t>
            </a:r>
            <a:r>
              <a:rPr lang="en-NZ" dirty="0"/>
              <a:t> </a:t>
            </a:r>
            <a:r>
              <a:rPr lang="en-NZ" dirty="0" err="1"/>
              <a:t>whaitua</a:t>
            </a:r>
            <a:r>
              <a:rPr lang="en-NZ" dirty="0"/>
              <a:t> would change their SFS status  if reclassified on current temperature data.</a:t>
            </a:r>
          </a:p>
          <a:p>
            <a:r>
              <a:rPr lang="en-NZ" dirty="0"/>
              <a:t>Some of them (</a:t>
            </a:r>
            <a:r>
              <a:rPr lang="en-NZ" dirty="0" err="1"/>
              <a:t>Waiwhetu</a:t>
            </a:r>
            <a:r>
              <a:rPr lang="en-NZ" dirty="0"/>
              <a:t>, Hulls creek at </a:t>
            </a:r>
            <a:r>
              <a:rPr lang="en-NZ" dirty="0" err="1"/>
              <a:t>Pinehaven</a:t>
            </a:r>
            <a:r>
              <a:rPr lang="en-NZ" dirty="0"/>
              <a:t>, Upper Hutt, Porirua and Taupo Stream were already designated at SFS class 2, so have much lower TASVC than SFS Class 3 rivers.</a:t>
            </a:r>
          </a:p>
          <a:p>
            <a:endParaRPr lang="en-NZ" dirty="0"/>
          </a:p>
          <a:p>
            <a:r>
              <a:rPr lang="en-NZ" dirty="0"/>
              <a:t>It is predicted that average temperature will be significantly higher before 2040, which is the target date for several TASVC to be achieved</a:t>
            </a:r>
          </a:p>
          <a:p>
            <a:endParaRPr lang="en-NZ" dirty="0"/>
          </a:p>
        </p:txBody>
      </p:sp>
      <p:sp>
        <p:nvSpPr>
          <p:cNvPr id="4" name="Slide Number Placeholder 3"/>
          <p:cNvSpPr>
            <a:spLocks noGrp="1"/>
          </p:cNvSpPr>
          <p:nvPr>
            <p:ph type="sldNum" sz="quarter" idx="5"/>
          </p:nvPr>
        </p:nvSpPr>
        <p:spPr/>
        <p:txBody>
          <a:bodyPr/>
          <a:lstStyle/>
          <a:p>
            <a:fld id="{9D82B5FE-2A1C-46AE-8A44-8290C1A27C94}" type="slidenum">
              <a:rPr lang="en-NZ" smtClean="0"/>
              <a:t>10</a:t>
            </a:fld>
            <a:endParaRPr lang="en-NZ"/>
          </a:p>
        </p:txBody>
      </p:sp>
    </p:spTree>
    <p:extLst>
      <p:ext uri="{BB962C8B-B14F-4D97-AF65-F5344CB8AC3E}">
        <p14:creationId xmlns:p14="http://schemas.microsoft.com/office/powerpoint/2010/main" val="2658097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In Response to Dr Greer, I have found better data obtained in tabular form from Stats NZ website, who accessed it from NIWA</a:t>
            </a:r>
          </a:p>
          <a:p>
            <a:r>
              <a:rPr lang="en-NZ" dirty="0"/>
              <a:t>The mean air temperature changes are averaged over seven weather stations </a:t>
            </a:r>
            <a:r>
              <a:rPr lang="en-NZ" dirty="0">
                <a:hlinkClick r:id="rId3"/>
              </a:rPr>
              <a:t>Temperature | Stats NZ</a:t>
            </a:r>
            <a:endParaRPr lang="en-NZ" dirty="0"/>
          </a:p>
          <a:p>
            <a:endParaRPr lang="en-NZ" dirty="0"/>
          </a:p>
          <a:p>
            <a:r>
              <a:rPr lang="en-NZ" dirty="0"/>
              <a:t>This 52 year trend shows </a:t>
            </a:r>
            <a:r>
              <a:rPr lang="en-NZ" b="1" dirty="0">
                <a:highlight>
                  <a:srgbClr val="FFFF00"/>
                </a:highlight>
              </a:rPr>
              <a:t>0.124</a:t>
            </a:r>
            <a:r>
              <a:rPr lang="en-NZ" dirty="0"/>
              <a:t> degree per decade (vs 0.090 degrees quoted by Greer for </a:t>
            </a:r>
            <a:r>
              <a:rPr lang="en-NZ" dirty="0" err="1"/>
              <a:t>Wgtn</a:t>
            </a:r>
            <a:r>
              <a:rPr lang="en-NZ" dirty="0"/>
              <a:t> area 1930-2017), a bit lower than the Global increases quoted at 0.18 </a:t>
            </a:r>
            <a:r>
              <a:rPr lang="en-NZ" dirty="0" err="1"/>
              <a:t>deg</a:t>
            </a:r>
            <a:r>
              <a:rPr lang="en-NZ" dirty="0"/>
              <a:t>/decade since  1981 </a:t>
            </a:r>
            <a:r>
              <a:rPr lang="en-US" dirty="0">
                <a:hlinkClick r:id="rId4"/>
              </a:rPr>
              <a:t>Monthly Climate Reports | Global Climate Report | Annual 2020 | National Centers for Environmental Information (NCEI)</a:t>
            </a:r>
            <a:r>
              <a:rPr lang="en-US" dirty="0"/>
              <a:t>  quote </a:t>
            </a:r>
            <a:r>
              <a:rPr lang="en-US" b="0" i="0" dirty="0">
                <a:solidFill>
                  <a:srgbClr val="1C1D1F"/>
                </a:solidFill>
                <a:effectLst/>
                <a:latin typeface="Source Sans Pro" panose="020B0503030403020204" pitchFamily="34" charset="0"/>
              </a:rPr>
              <a:t>The global annual temperature has increased at an average rate of 0.08°C (0.14°F) per decade since 1880 and over twice that rate (+0.18°C / +0.32°F) since 1981.</a:t>
            </a:r>
            <a:endParaRPr lang="en-US" dirty="0"/>
          </a:p>
          <a:p>
            <a:endParaRPr lang="en-NZ" dirty="0"/>
          </a:p>
          <a:p>
            <a:r>
              <a:rPr lang="en-NZ" dirty="0"/>
              <a:t>NZ is close to our National average temperature change range, according to the Stats NZ web article</a:t>
            </a:r>
          </a:p>
          <a:p>
            <a:r>
              <a:rPr lang="en-NZ" dirty="0"/>
              <a:t>Note that </a:t>
            </a:r>
            <a:r>
              <a:rPr lang="en-NZ" dirty="0" err="1"/>
              <a:t>Wgtn</a:t>
            </a:r>
            <a:r>
              <a:rPr lang="en-NZ" dirty="0"/>
              <a:t> temperature trend for the </a:t>
            </a:r>
            <a:r>
              <a:rPr lang="en-NZ" b="1" dirty="0"/>
              <a:t>shorter 1972-2022 period (30 years)  was 0.17</a:t>
            </a:r>
            <a:r>
              <a:rPr lang="en-NZ" dirty="0"/>
              <a:t> degrees per decade, but the data is noisy (and affected by Mt Pinatubo eruption), so my 52 year time period is conservative, but possibly more reliable </a:t>
            </a:r>
          </a:p>
          <a:p>
            <a:endParaRPr lang="en-NZ" dirty="0"/>
          </a:p>
          <a:p>
            <a:r>
              <a:rPr lang="en-NZ" dirty="0"/>
              <a:t> From the trend line, the temperature increase between </a:t>
            </a:r>
            <a:r>
              <a:rPr lang="en-NZ" b="1" dirty="0"/>
              <a:t>1965 </a:t>
            </a:r>
            <a:r>
              <a:rPr lang="en-NZ" dirty="0"/>
              <a:t>and 2025 is 0.74 degrees</a:t>
            </a:r>
          </a:p>
          <a:p>
            <a:r>
              <a:rPr lang="en-NZ" dirty="0"/>
              <a:t>Between </a:t>
            </a:r>
            <a:r>
              <a:rPr lang="en-NZ" b="1" dirty="0"/>
              <a:t>1965 and 2040, the increase calculates as 0.93 degrees</a:t>
            </a:r>
          </a:p>
          <a:p>
            <a:endParaRPr lang="en-NZ" dirty="0"/>
          </a:p>
          <a:p>
            <a:endParaRPr lang="en-NZ" dirty="0"/>
          </a:p>
        </p:txBody>
      </p:sp>
      <p:sp>
        <p:nvSpPr>
          <p:cNvPr id="4" name="Slide Number Placeholder 3"/>
          <p:cNvSpPr>
            <a:spLocks noGrp="1"/>
          </p:cNvSpPr>
          <p:nvPr>
            <p:ph type="sldNum" sz="quarter" idx="5"/>
          </p:nvPr>
        </p:nvSpPr>
        <p:spPr/>
        <p:txBody>
          <a:bodyPr/>
          <a:lstStyle/>
          <a:p>
            <a:fld id="{9D82B5FE-2A1C-46AE-8A44-8290C1A27C94}" type="slidenum">
              <a:rPr lang="en-NZ" smtClean="0"/>
              <a:t>11</a:t>
            </a:fld>
            <a:endParaRPr lang="en-NZ"/>
          </a:p>
        </p:txBody>
      </p:sp>
    </p:spTree>
    <p:extLst>
      <p:ext uri="{BB962C8B-B14F-4D97-AF65-F5344CB8AC3E}">
        <p14:creationId xmlns:p14="http://schemas.microsoft.com/office/powerpoint/2010/main" val="3238468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Apologise for Formatting issue here.</a:t>
            </a:r>
          </a:p>
          <a:p>
            <a:r>
              <a:rPr lang="en-NZ" dirty="0"/>
              <a:t>As a result of Dr Greer challenging my hypothesis, I have drawn on additional data.</a:t>
            </a:r>
          </a:p>
          <a:p>
            <a:r>
              <a:rPr lang="en-NZ" dirty="0"/>
              <a:t>Neither of us obtained spatial catchment data from NIWA (as it costs), But NZ Statistics show enough to add to Dr Greer’s data and to apply a difference to the 1950-1980 means used for  SFS Class and National River Classifications</a:t>
            </a:r>
          </a:p>
          <a:p>
            <a:endParaRPr lang="en-NZ" dirty="0"/>
          </a:p>
          <a:p>
            <a:r>
              <a:rPr lang="en-NZ" dirty="0"/>
              <a:t>The time frame considered for temperature trends makes a difference, as there is a lot of noise. I have chosen to use 1950-2022, </a:t>
            </a:r>
            <a:r>
              <a:rPr lang="en-NZ" b="1" dirty="0"/>
              <a:t>a 52 year period</a:t>
            </a:r>
            <a:r>
              <a:rPr lang="en-NZ" dirty="0"/>
              <a:t>. As stated for the previous slide, </a:t>
            </a:r>
            <a:r>
              <a:rPr lang="en-NZ" dirty="0" err="1"/>
              <a:t>Wgtn</a:t>
            </a:r>
            <a:r>
              <a:rPr lang="en-NZ" dirty="0"/>
              <a:t> temperature trend for the </a:t>
            </a:r>
            <a:r>
              <a:rPr lang="en-NZ" b="1" dirty="0"/>
              <a:t>shorter 1972-2022 period was 0.17</a:t>
            </a:r>
            <a:r>
              <a:rPr lang="en-NZ" dirty="0"/>
              <a:t> degrees per decade, more than the </a:t>
            </a:r>
            <a:r>
              <a:rPr lang="en-NZ" b="1" dirty="0"/>
              <a:t>0.124⁰C</a:t>
            </a:r>
            <a:r>
              <a:rPr lang="en-NZ" dirty="0"/>
              <a:t> factor that I have conservatively elected to use. Dr Greer chose to use 0.09</a:t>
            </a:r>
            <a:r>
              <a:rPr lang="en-NZ" b="1" dirty="0"/>
              <a:t>⁰</a:t>
            </a:r>
            <a:r>
              <a:rPr lang="en-NZ" b="0" dirty="0"/>
              <a:t>C/decade based on a 1930-2017 dataset. The rate of air temperature warming Globally, has increased markedly in the last decade, although that may not be obvious when only one site is considered</a:t>
            </a:r>
          </a:p>
          <a:p>
            <a:endParaRPr lang="en-NZ"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Dr Greer should have calculated changes </a:t>
            </a:r>
            <a:r>
              <a:rPr lang="en-NZ" b="1" dirty="0"/>
              <a:t>since the mid time point of the 1950-1980 data set, not from the end at 1980 </a:t>
            </a:r>
            <a:r>
              <a:rPr lang="en-NZ" dirty="0"/>
              <a:t>(since temperature is increasing during this period</a:t>
            </a:r>
          </a:p>
          <a:p>
            <a:endParaRPr lang="en-NZ" dirty="0"/>
          </a:p>
          <a:p>
            <a:endParaRPr lang="en-NZ" dirty="0"/>
          </a:p>
          <a:p>
            <a:r>
              <a:rPr lang="en-NZ" dirty="0"/>
              <a:t>Both </a:t>
            </a:r>
            <a:r>
              <a:rPr lang="en-NZ" dirty="0" err="1"/>
              <a:t>Horokiri</a:t>
            </a:r>
            <a:r>
              <a:rPr lang="en-NZ" dirty="0"/>
              <a:t> and Makara  streams are already above 12 degrees, so their TAS VC should be reviewed</a:t>
            </a:r>
          </a:p>
          <a:p>
            <a:r>
              <a:rPr lang="en-NZ" dirty="0"/>
              <a:t>Consideration should be given to mean air temperature expected by 2040, since that is the timeframe for when TAS are expected to be met.</a:t>
            </a:r>
          </a:p>
        </p:txBody>
      </p:sp>
      <p:sp>
        <p:nvSpPr>
          <p:cNvPr id="4" name="Slide Number Placeholder 3"/>
          <p:cNvSpPr>
            <a:spLocks noGrp="1"/>
          </p:cNvSpPr>
          <p:nvPr>
            <p:ph type="sldNum" sz="quarter" idx="5"/>
          </p:nvPr>
        </p:nvSpPr>
        <p:spPr/>
        <p:txBody>
          <a:bodyPr/>
          <a:lstStyle/>
          <a:p>
            <a:fld id="{9D82B5FE-2A1C-46AE-8A44-8290C1A27C94}" type="slidenum">
              <a:rPr lang="en-NZ" smtClean="0"/>
              <a:t>12</a:t>
            </a:fld>
            <a:endParaRPr lang="en-NZ"/>
          </a:p>
        </p:txBody>
      </p:sp>
    </p:spTree>
    <p:extLst>
      <p:ext uri="{BB962C8B-B14F-4D97-AF65-F5344CB8AC3E}">
        <p14:creationId xmlns:p14="http://schemas.microsoft.com/office/powerpoint/2010/main" val="1779045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Reminding you, that the SFS class  (and therefore NBL for clarity) is </a:t>
            </a:r>
            <a:r>
              <a:rPr lang="en-NZ" b="1" dirty="0"/>
              <a:t>not </a:t>
            </a:r>
            <a:r>
              <a:rPr lang="en-NZ" dirty="0"/>
              <a:t>dependent on position in the catchment, or vegetation cover, or nature of topsoil, but all these do affect VC.</a:t>
            </a:r>
          </a:p>
          <a:p>
            <a:r>
              <a:rPr lang="en-NZ" dirty="0"/>
              <a:t>So VC at </a:t>
            </a:r>
            <a:r>
              <a:rPr lang="en-NZ" dirty="0" err="1"/>
              <a:t>Boulcott</a:t>
            </a:r>
            <a:r>
              <a:rPr lang="en-NZ" dirty="0"/>
              <a:t> is never going be as good as the forested tributaries. According to Dr Greer, even naturally produced SFS will accumulate in down stream reaches, so even under natural conditions, the clarity of downstream reaches will be worse than upper reaches</a:t>
            </a:r>
          </a:p>
          <a:p>
            <a:endParaRPr lang="en-NZ" dirty="0"/>
          </a:p>
          <a:p>
            <a:r>
              <a:rPr lang="en-NZ" dirty="0"/>
              <a:t>Under climate change, with higher  and more frequent flood flows, whilst possibly not affecting the median flow very much, still bring in sediment that can slowly leak under low flow conditions. That is in part, entirely NATURAL</a:t>
            </a:r>
          </a:p>
          <a:p>
            <a:endParaRPr lang="en-NZ" dirty="0"/>
          </a:p>
          <a:p>
            <a:r>
              <a:rPr lang="en-NZ" dirty="0"/>
              <a:t>Higher flow rates low in a catchment, by definition, have more ability to </a:t>
            </a:r>
            <a:r>
              <a:rPr lang="en-NZ" u="sng" dirty="0"/>
              <a:t>disturb </a:t>
            </a:r>
            <a:r>
              <a:rPr lang="en-NZ" dirty="0"/>
              <a:t>accumulated sediment.</a:t>
            </a:r>
          </a:p>
          <a:p>
            <a:endParaRPr lang="en-NZ" dirty="0"/>
          </a:p>
          <a:p>
            <a:r>
              <a:rPr lang="en-NZ" dirty="0"/>
              <a:t>The slide here is looking upstream from Kennedy Good Bridge, near the </a:t>
            </a:r>
            <a:r>
              <a:rPr lang="en-NZ" dirty="0" err="1"/>
              <a:t>Boulcott</a:t>
            </a:r>
            <a:r>
              <a:rPr lang="en-NZ" dirty="0"/>
              <a:t> sampling site. The river is in moderate flood. (approx. 74 m</a:t>
            </a:r>
            <a:r>
              <a:rPr lang="en-NZ" baseline="30000" dirty="0"/>
              <a:t>3</a:t>
            </a:r>
            <a:r>
              <a:rPr lang="en-NZ" dirty="0"/>
              <a:t>/s)</a:t>
            </a:r>
          </a:p>
        </p:txBody>
      </p:sp>
      <p:sp>
        <p:nvSpPr>
          <p:cNvPr id="4" name="Slide Number Placeholder 3"/>
          <p:cNvSpPr>
            <a:spLocks noGrp="1"/>
          </p:cNvSpPr>
          <p:nvPr>
            <p:ph type="sldNum" sz="quarter" idx="5"/>
          </p:nvPr>
        </p:nvSpPr>
        <p:spPr/>
        <p:txBody>
          <a:bodyPr/>
          <a:lstStyle/>
          <a:p>
            <a:fld id="{9D82B5FE-2A1C-46AE-8A44-8290C1A27C94}" type="slidenum">
              <a:rPr lang="en-NZ" smtClean="0"/>
              <a:t>13</a:t>
            </a:fld>
            <a:endParaRPr lang="en-NZ"/>
          </a:p>
        </p:txBody>
      </p:sp>
    </p:spTree>
    <p:extLst>
      <p:ext uri="{BB962C8B-B14F-4D97-AF65-F5344CB8AC3E}">
        <p14:creationId xmlns:p14="http://schemas.microsoft.com/office/powerpoint/2010/main" val="2394162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This is my calculations using publicly available data. I’m happy to make my spreadsheets available.</a:t>
            </a:r>
          </a:p>
          <a:p>
            <a:r>
              <a:rPr lang="en-NZ" dirty="0"/>
              <a:t>2008 is 1</a:t>
            </a:r>
            <a:r>
              <a:rPr lang="en-NZ" baseline="30000" dirty="0"/>
              <a:t>st</a:t>
            </a:r>
            <a:r>
              <a:rPr lang="en-NZ" dirty="0"/>
              <a:t> 5yr median data available. The 2025 five year median data is short of a few months. </a:t>
            </a:r>
          </a:p>
          <a:p>
            <a:endParaRPr lang="en-NZ" dirty="0"/>
          </a:p>
          <a:p>
            <a:r>
              <a:rPr lang="en-NZ" dirty="0"/>
              <a:t>What happened after the period 2011 to 2016? It would be quite helpful to identify changes in land use over this period (To my knowledge, forestry harvesting has been relatively constant, but may have been a bit lower prior to 2016 due to depressed export prices) The period after 2016 is when harvesting  of small woodlots expanded.</a:t>
            </a:r>
          </a:p>
          <a:p>
            <a:r>
              <a:rPr lang="en-NZ" dirty="0"/>
              <a:t>The clear water inputs from tributaries align with high spikes of VC at </a:t>
            </a:r>
            <a:r>
              <a:rPr lang="en-NZ" dirty="0" err="1"/>
              <a:t>Boulcott</a:t>
            </a:r>
            <a:r>
              <a:rPr lang="en-NZ" dirty="0"/>
              <a:t>. (readings over 8M) </a:t>
            </a:r>
          </a:p>
          <a:p>
            <a:endParaRPr lang="en-NZ" dirty="0"/>
          </a:p>
          <a:p>
            <a:r>
              <a:rPr lang="en-NZ" dirty="0"/>
              <a:t>Query technology changes?</a:t>
            </a:r>
          </a:p>
          <a:p>
            <a:r>
              <a:rPr lang="en-NZ" dirty="0"/>
              <a:t>I don’t interpret this as evidence of pulses of SFS slowly  moving through, the data over any five year period are quite noisy.</a:t>
            </a:r>
          </a:p>
          <a:p>
            <a:endParaRPr lang="en-NZ" dirty="0"/>
          </a:p>
          <a:p>
            <a:r>
              <a:rPr lang="en-NZ" dirty="0"/>
              <a:t>Required Median is &gt;2.95M, For the last 10 years, this site has been above the NBL of 2.2m, but there is a way to go. Is close to the “Natural State” actually achievable?</a:t>
            </a:r>
          </a:p>
        </p:txBody>
      </p:sp>
      <p:sp>
        <p:nvSpPr>
          <p:cNvPr id="4" name="Slide Number Placeholder 3"/>
          <p:cNvSpPr>
            <a:spLocks noGrp="1"/>
          </p:cNvSpPr>
          <p:nvPr>
            <p:ph type="sldNum" sz="quarter" idx="5"/>
          </p:nvPr>
        </p:nvSpPr>
        <p:spPr/>
        <p:txBody>
          <a:bodyPr/>
          <a:lstStyle/>
          <a:p>
            <a:fld id="{9D82B5FE-2A1C-46AE-8A44-8290C1A27C94}" type="slidenum">
              <a:rPr lang="en-NZ" smtClean="0"/>
              <a:t>14</a:t>
            </a:fld>
            <a:endParaRPr lang="en-NZ"/>
          </a:p>
        </p:txBody>
      </p:sp>
    </p:spTree>
    <p:extLst>
      <p:ext uri="{BB962C8B-B14F-4D97-AF65-F5344CB8AC3E}">
        <p14:creationId xmlns:p14="http://schemas.microsoft.com/office/powerpoint/2010/main" val="1771089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Dr Greer agrees with us that TASVC for </a:t>
            </a:r>
            <a:r>
              <a:rPr lang="en-NZ" dirty="0" err="1"/>
              <a:t>Boulcott</a:t>
            </a:r>
            <a:r>
              <a:rPr lang="en-NZ" dirty="0"/>
              <a:t> effectively requires a return of the catchment to “Natural State”, a very unlikely scenario. But recent years, VC ~2.5m, have been pretty good considering that forestry activities have been expanding.</a:t>
            </a:r>
          </a:p>
          <a:p>
            <a:endParaRPr lang="en-NZ" dirty="0"/>
          </a:p>
          <a:p>
            <a:r>
              <a:rPr lang="en-NZ" dirty="0"/>
              <a:t>There is a significant cost burden for gaining either consent or restricted conditional consent, especially for small blocks. Multiple separate consents will be required over the lifecycle of a forest.</a:t>
            </a:r>
          </a:p>
          <a:p>
            <a:endParaRPr lang="en-NZ" dirty="0"/>
          </a:p>
          <a:p>
            <a:r>
              <a:rPr lang="en-NZ" dirty="0"/>
              <a:t>Costs early on  must be  amortised until harvest, and  it is quite likely that harvesting technology, markets and political climate will have changed over the intervening 30 years.</a:t>
            </a:r>
          </a:p>
          <a:p>
            <a:endParaRPr lang="en-NZ" dirty="0"/>
          </a:p>
          <a:p>
            <a:r>
              <a:rPr lang="en-NZ" dirty="0"/>
              <a:t>Our main supplementary submission recommends that TAS VC for </a:t>
            </a:r>
            <a:r>
              <a:rPr lang="en-NZ" dirty="0" err="1"/>
              <a:t>Boulcott</a:t>
            </a:r>
            <a:r>
              <a:rPr lang="en-NZ" dirty="0"/>
              <a:t> be </a:t>
            </a:r>
            <a:r>
              <a:rPr lang="en-NZ" b="1" dirty="0"/>
              <a:t>reset based on baseline values</a:t>
            </a:r>
            <a:r>
              <a:rPr lang="en-NZ" dirty="0"/>
              <a:t>, which are still substantially above the National Bottom Line, but reflect the high quality state of tributary rivers.</a:t>
            </a:r>
          </a:p>
        </p:txBody>
      </p:sp>
      <p:sp>
        <p:nvSpPr>
          <p:cNvPr id="4" name="Slide Number Placeholder 3"/>
          <p:cNvSpPr>
            <a:spLocks noGrp="1"/>
          </p:cNvSpPr>
          <p:nvPr>
            <p:ph type="sldNum" sz="quarter" idx="5"/>
          </p:nvPr>
        </p:nvSpPr>
        <p:spPr/>
        <p:txBody>
          <a:bodyPr/>
          <a:lstStyle/>
          <a:p>
            <a:fld id="{9D82B5FE-2A1C-46AE-8A44-8290C1A27C94}" type="slidenum">
              <a:rPr lang="en-NZ" smtClean="0"/>
              <a:t>15</a:t>
            </a:fld>
            <a:endParaRPr lang="en-NZ"/>
          </a:p>
        </p:txBody>
      </p:sp>
    </p:spTree>
    <p:extLst>
      <p:ext uri="{BB962C8B-B14F-4D97-AF65-F5344CB8AC3E}">
        <p14:creationId xmlns:p14="http://schemas.microsoft.com/office/powerpoint/2010/main" val="23722205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One by one, the initial arguments that GW has used to justify consented activity for forestry, and therefore the need to override the NESCF, have fallen over.</a:t>
            </a:r>
          </a:p>
          <a:p>
            <a:endParaRPr lang="en-NZ" dirty="0"/>
          </a:p>
          <a:p>
            <a:r>
              <a:rPr lang="en-NZ" dirty="0"/>
              <a:t>The erodible land classifications didn’t stack up, so the proposal to retire out forestry harvest from the 10% or more of steepest land has been withdrawn.</a:t>
            </a:r>
          </a:p>
          <a:p>
            <a:endParaRPr lang="en-NZ" dirty="0"/>
          </a:p>
          <a:p>
            <a:r>
              <a:rPr lang="en-NZ" dirty="0"/>
              <a:t>Mangaroa River TAS VC was substantially reduced in the face of natural sources of colour, CDOM.</a:t>
            </a:r>
          </a:p>
          <a:p>
            <a:endParaRPr lang="en-NZ" dirty="0"/>
          </a:p>
          <a:p>
            <a:r>
              <a:rPr lang="en-NZ" dirty="0"/>
              <a:t>Calculated % reductions in Annual Sediment Load are subject to significant uncertainty, especially concerning meeting median VC  at relevant flow rates, so we don’t really know whether proposed land use mitigations will undershoot or overshoot the mark. </a:t>
            </a:r>
          </a:p>
          <a:p>
            <a:endParaRPr lang="en-NZ" dirty="0"/>
          </a:p>
          <a:p>
            <a:r>
              <a:rPr lang="en-NZ" dirty="0" err="1"/>
              <a:t>Horokiri</a:t>
            </a:r>
            <a:r>
              <a:rPr lang="en-NZ" dirty="0"/>
              <a:t>, </a:t>
            </a:r>
            <a:r>
              <a:rPr lang="en-NZ" dirty="0" err="1"/>
              <a:t>Whakatikei</a:t>
            </a:r>
            <a:r>
              <a:rPr lang="en-NZ" dirty="0"/>
              <a:t>, Akatarawa, </a:t>
            </a:r>
            <a:r>
              <a:rPr lang="en-NZ" dirty="0" err="1"/>
              <a:t>Pakuratahi</a:t>
            </a:r>
            <a:r>
              <a:rPr lang="en-NZ" dirty="0"/>
              <a:t> still meet TASVC, in spite of many years of forestry harvesting. No one actually knows how much SFS can be trapped downstream. The 4 rivers mentioned are fairly long, and if slugs of SFS moving downstream were an issue you would think that they would (at least sometimes) show up at the monitoring points. There is no evidence presented that they do show up.</a:t>
            </a:r>
          </a:p>
          <a:p>
            <a:endParaRPr lang="en-NZ" dirty="0"/>
          </a:p>
          <a:p>
            <a:r>
              <a:rPr lang="en-NZ" dirty="0"/>
              <a:t>TASVC for Hutt at </a:t>
            </a:r>
            <a:r>
              <a:rPr lang="en-NZ" dirty="0" err="1"/>
              <a:t>Boulcott</a:t>
            </a:r>
            <a:r>
              <a:rPr lang="en-NZ" dirty="0"/>
              <a:t> is under serious challenge as being unreasonable, by not taking into account higher flow rates (position in the catchment), flood control activities and land use changes that are irreversible (</a:t>
            </a:r>
            <a:r>
              <a:rPr lang="en-NZ" dirty="0" err="1"/>
              <a:t>ubanisation</a:t>
            </a:r>
            <a:r>
              <a:rPr lang="en-NZ" dirty="0"/>
              <a:t> and farming/forestry).</a:t>
            </a:r>
          </a:p>
          <a:p>
            <a:endParaRPr lang="en-NZ" dirty="0"/>
          </a:p>
          <a:p>
            <a:r>
              <a:rPr lang="en-NZ" dirty="0"/>
              <a:t>Whilst all people in the forestry business accept that forestry activities can contribute SFS to water bodies, we believe that improvements in harvesting practises and improving compliance with NESCF is enough for Forestry to do its bit to achieve TASVC,  Several major catchments with substantial PF have always managed to comply with TASVC, even with use of older technology. </a:t>
            </a:r>
          </a:p>
          <a:p>
            <a:endParaRPr lang="en-NZ" dirty="0"/>
          </a:p>
          <a:p>
            <a:r>
              <a:rPr lang="en-NZ" dirty="0"/>
              <a:t>We say that there is not enough hard evidence  to  single out forestry, or sufficient magnitude of failed TASVC to warrant overriding NESCF.</a:t>
            </a:r>
          </a:p>
        </p:txBody>
      </p:sp>
      <p:sp>
        <p:nvSpPr>
          <p:cNvPr id="4" name="Slide Number Placeholder 3"/>
          <p:cNvSpPr>
            <a:spLocks noGrp="1"/>
          </p:cNvSpPr>
          <p:nvPr>
            <p:ph type="sldNum" sz="quarter" idx="5"/>
          </p:nvPr>
        </p:nvSpPr>
        <p:spPr/>
        <p:txBody>
          <a:bodyPr/>
          <a:lstStyle/>
          <a:p>
            <a:fld id="{9D82B5FE-2A1C-46AE-8A44-8290C1A27C94}" type="slidenum">
              <a:rPr lang="en-NZ" smtClean="0"/>
              <a:t>16</a:t>
            </a:fld>
            <a:endParaRPr lang="en-NZ"/>
          </a:p>
        </p:txBody>
      </p:sp>
    </p:spTree>
    <p:extLst>
      <p:ext uri="{BB962C8B-B14F-4D97-AF65-F5344CB8AC3E}">
        <p14:creationId xmlns:p14="http://schemas.microsoft.com/office/powerpoint/2010/main" val="947242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Yes, the WIP did recommend as Class A SFS for </a:t>
            </a:r>
            <a:r>
              <a:rPr lang="en-NZ" dirty="0" err="1"/>
              <a:t>Boulcott</a:t>
            </a:r>
            <a:r>
              <a:rPr lang="en-NZ" dirty="0"/>
              <a:t>, but was based, as I am told, largely on the technical advice received. The committee no doubt believed that the  TAS was reasonable and achievable. The WIP wouldn’t have seen the rolling 5 year averages that I have produced</a:t>
            </a:r>
          </a:p>
          <a:p>
            <a:endParaRPr lang="en-NZ" dirty="0"/>
          </a:p>
          <a:p>
            <a:r>
              <a:rPr lang="en-NZ" dirty="0"/>
              <a:t>As it stands,  the overly ambitious  Class A Target Attribute State for Visual Clarity it has become weaponised, and holds all land users upstream to ransom.</a:t>
            </a:r>
          </a:p>
        </p:txBody>
      </p:sp>
      <p:sp>
        <p:nvSpPr>
          <p:cNvPr id="4" name="Slide Number Placeholder 3"/>
          <p:cNvSpPr>
            <a:spLocks noGrp="1"/>
          </p:cNvSpPr>
          <p:nvPr>
            <p:ph type="sldNum" sz="quarter" idx="5"/>
          </p:nvPr>
        </p:nvSpPr>
        <p:spPr/>
        <p:txBody>
          <a:bodyPr/>
          <a:lstStyle/>
          <a:p>
            <a:fld id="{9D82B5FE-2A1C-46AE-8A44-8290C1A27C94}" type="slidenum">
              <a:rPr lang="en-NZ" smtClean="0"/>
              <a:t>17</a:t>
            </a:fld>
            <a:endParaRPr lang="en-NZ"/>
          </a:p>
        </p:txBody>
      </p:sp>
    </p:spTree>
    <p:extLst>
      <p:ext uri="{BB962C8B-B14F-4D97-AF65-F5344CB8AC3E}">
        <p14:creationId xmlns:p14="http://schemas.microsoft.com/office/powerpoint/2010/main" val="30344745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9D82B5FE-2A1C-46AE-8A44-8290C1A27C94}" type="slidenum">
              <a:rPr lang="en-NZ" smtClean="0"/>
              <a:t>18</a:t>
            </a:fld>
            <a:endParaRPr lang="en-NZ"/>
          </a:p>
        </p:txBody>
      </p:sp>
    </p:spTree>
    <p:extLst>
      <p:ext uri="{BB962C8B-B14F-4D97-AF65-F5344CB8AC3E}">
        <p14:creationId xmlns:p14="http://schemas.microsoft.com/office/powerpoint/2010/main" val="1928530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In addition to the points on the slide, There appears to be divergent policy directions. Shannon Watson/Dr Greer are all about focussing on surficial erosion  as the main contributor to Total Annual Sediment Loads (steep land more likely to scour).</a:t>
            </a:r>
          </a:p>
          <a:p>
            <a:r>
              <a:rPr lang="en-NZ" dirty="0"/>
              <a:t>However, the Erosion Susceptibility mapping is all about identifying risk of shallow land slide.  In a change of tack,  potentially erosion prone land is proposed to be a factor in granting restricted discretionary consents where TAS fails. </a:t>
            </a:r>
          </a:p>
          <a:p>
            <a:endParaRPr lang="en-NZ" dirty="0"/>
          </a:p>
        </p:txBody>
      </p:sp>
      <p:sp>
        <p:nvSpPr>
          <p:cNvPr id="4" name="Slide Number Placeholder 3"/>
          <p:cNvSpPr>
            <a:spLocks noGrp="1"/>
          </p:cNvSpPr>
          <p:nvPr>
            <p:ph type="sldNum" sz="quarter" idx="5"/>
          </p:nvPr>
        </p:nvSpPr>
        <p:spPr/>
        <p:txBody>
          <a:bodyPr/>
          <a:lstStyle/>
          <a:p>
            <a:fld id="{9D82B5FE-2A1C-46AE-8A44-8290C1A27C94}" type="slidenum">
              <a:rPr lang="en-NZ" smtClean="0"/>
              <a:t>2</a:t>
            </a:fld>
            <a:endParaRPr lang="en-NZ"/>
          </a:p>
        </p:txBody>
      </p:sp>
    </p:spTree>
    <p:extLst>
      <p:ext uri="{BB962C8B-B14F-4D97-AF65-F5344CB8AC3E}">
        <p14:creationId xmlns:p14="http://schemas.microsoft.com/office/powerpoint/2010/main" val="2813747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first position is to support the submission by NZFFA referring  to insufficient Stringency</a:t>
            </a:r>
            <a:endParaRPr lang="en-NZ" dirty="0"/>
          </a:p>
        </p:txBody>
      </p:sp>
      <p:sp>
        <p:nvSpPr>
          <p:cNvPr id="4" name="Slide Number Placeholder 3"/>
          <p:cNvSpPr>
            <a:spLocks noGrp="1"/>
          </p:cNvSpPr>
          <p:nvPr>
            <p:ph type="sldNum" sz="quarter" idx="5"/>
          </p:nvPr>
        </p:nvSpPr>
        <p:spPr/>
        <p:txBody>
          <a:bodyPr/>
          <a:lstStyle/>
          <a:p>
            <a:fld id="{9D82B5FE-2A1C-46AE-8A44-8290C1A27C94}" type="slidenum">
              <a:rPr lang="en-NZ" smtClean="0"/>
              <a:t>3</a:t>
            </a:fld>
            <a:endParaRPr lang="en-NZ"/>
          </a:p>
        </p:txBody>
      </p:sp>
    </p:spTree>
    <p:extLst>
      <p:ext uri="{BB962C8B-B14F-4D97-AF65-F5344CB8AC3E}">
        <p14:creationId xmlns:p14="http://schemas.microsoft.com/office/powerpoint/2010/main" val="2812945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event that the commissioners reject our argument of stringency, </a:t>
            </a:r>
          </a:p>
          <a:p>
            <a:r>
              <a:rPr lang="en-US" dirty="0"/>
              <a:t>Surficial erosion will include forestry earthworks., but we agree with </a:t>
            </a:r>
            <a:r>
              <a:rPr lang="en-US" dirty="0" err="1"/>
              <a:t>Mr</a:t>
            </a:r>
            <a:r>
              <a:rPr lang="en-US" dirty="0"/>
              <a:t> Blyth, that there is a relatively low risk of shallow landslides on forestry land within these </a:t>
            </a:r>
            <a:r>
              <a:rPr lang="en-US" dirty="0" err="1"/>
              <a:t>Whaitua</a:t>
            </a:r>
            <a:r>
              <a:rPr lang="en-US" dirty="0"/>
              <a:t> </a:t>
            </a:r>
          </a:p>
          <a:p>
            <a:r>
              <a:rPr lang="en-US" dirty="0"/>
              <a:t>We say that existing best practice (as detailed in NZFOA manuals), along with adhering to  NESCF conditions, provides adequate control. If conditions cannot be met, harvesting activity would escalate to discretionary consent anyway</a:t>
            </a:r>
          </a:p>
          <a:p>
            <a:r>
              <a:rPr lang="en-US" dirty="0"/>
              <a:t>There is no need for certified Forestry Management Plans (another expense that adds little value)</a:t>
            </a:r>
          </a:p>
          <a:p>
            <a:r>
              <a:rPr lang="en-US" dirty="0"/>
              <a:t>For any earthwork activity, this must be backed up by site visits (including to permitted activity sites) and training. Obviously, there is cost recovery applying to monitoring permitted activity.</a:t>
            </a:r>
          </a:p>
          <a:p>
            <a:endParaRPr lang="en-US" dirty="0"/>
          </a:p>
          <a:p>
            <a:r>
              <a:rPr lang="en-US" dirty="0"/>
              <a:t>Consents still add a significant cost. These fees should not be charged too far in advance of available revenue.</a:t>
            </a:r>
            <a:endParaRPr lang="en-NZ" dirty="0"/>
          </a:p>
        </p:txBody>
      </p:sp>
      <p:sp>
        <p:nvSpPr>
          <p:cNvPr id="4" name="Slide Number Placeholder 3"/>
          <p:cNvSpPr>
            <a:spLocks noGrp="1"/>
          </p:cNvSpPr>
          <p:nvPr>
            <p:ph type="sldNum" sz="quarter" idx="5"/>
          </p:nvPr>
        </p:nvSpPr>
        <p:spPr/>
        <p:txBody>
          <a:bodyPr/>
          <a:lstStyle/>
          <a:p>
            <a:fld id="{9D82B5FE-2A1C-46AE-8A44-8290C1A27C94}" type="slidenum">
              <a:rPr lang="en-NZ" smtClean="0"/>
              <a:t>4</a:t>
            </a:fld>
            <a:endParaRPr lang="en-NZ"/>
          </a:p>
        </p:txBody>
      </p:sp>
    </p:spTree>
    <p:extLst>
      <p:ext uri="{BB962C8B-B14F-4D97-AF65-F5344CB8AC3E}">
        <p14:creationId xmlns:p14="http://schemas.microsoft.com/office/powerpoint/2010/main" val="2477705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choice is predicated by:</a:t>
            </a:r>
          </a:p>
          <a:p>
            <a:r>
              <a:rPr lang="en-US" dirty="0"/>
              <a:t>	water plans and review of TAS and climate change effects</a:t>
            </a:r>
          </a:p>
          <a:p>
            <a:r>
              <a:rPr lang="en-US" dirty="0"/>
              <a:t>	In combination with training, methods 44 a, b and c</a:t>
            </a:r>
          </a:p>
          <a:p>
            <a:r>
              <a:rPr lang="en-US" dirty="0"/>
              <a:t>	Preference that low risk activities defer to operate under NESCF (which can escalate to discretionary control if conditions are not met)</a:t>
            </a:r>
          </a:p>
          <a:p>
            <a:endParaRPr lang="en-US" dirty="0"/>
          </a:p>
          <a:p>
            <a:r>
              <a:rPr lang="en-US" dirty="0"/>
              <a:t>Improved environmental performance is part of Public License to Operate, even though much of the Ecosystem Services provided by plantation forestry are invisible to the public. (avoided risk of erosion)</a:t>
            </a:r>
          </a:p>
          <a:p>
            <a:endParaRPr lang="en-NZ" dirty="0"/>
          </a:p>
        </p:txBody>
      </p:sp>
      <p:sp>
        <p:nvSpPr>
          <p:cNvPr id="4" name="Slide Number Placeholder 3"/>
          <p:cNvSpPr>
            <a:spLocks noGrp="1"/>
          </p:cNvSpPr>
          <p:nvPr>
            <p:ph type="sldNum" sz="quarter" idx="5"/>
          </p:nvPr>
        </p:nvSpPr>
        <p:spPr/>
        <p:txBody>
          <a:bodyPr/>
          <a:lstStyle/>
          <a:p>
            <a:fld id="{9D82B5FE-2A1C-46AE-8A44-8290C1A27C94}" type="slidenum">
              <a:rPr lang="en-NZ" smtClean="0"/>
              <a:t>5</a:t>
            </a:fld>
            <a:endParaRPr lang="en-NZ"/>
          </a:p>
        </p:txBody>
      </p:sp>
    </p:spTree>
    <p:extLst>
      <p:ext uri="{BB962C8B-B14F-4D97-AF65-F5344CB8AC3E}">
        <p14:creationId xmlns:p14="http://schemas.microsoft.com/office/powerpoint/2010/main" val="1937320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Rebuttal evidence from Dr Greer has picked up on this.</a:t>
            </a:r>
          </a:p>
          <a:p>
            <a:endParaRPr lang="en-NZ" dirty="0"/>
          </a:p>
          <a:p>
            <a:r>
              <a:rPr lang="en-NZ" dirty="0"/>
              <a:t>WH.R20 is obscure, and does not reflect what should be happening.</a:t>
            </a:r>
          </a:p>
          <a:p>
            <a:endParaRPr lang="en-NZ" dirty="0"/>
          </a:p>
        </p:txBody>
      </p:sp>
      <p:sp>
        <p:nvSpPr>
          <p:cNvPr id="4" name="Slide Number Placeholder 3"/>
          <p:cNvSpPr>
            <a:spLocks noGrp="1"/>
          </p:cNvSpPr>
          <p:nvPr>
            <p:ph type="sldNum" sz="quarter" idx="5"/>
          </p:nvPr>
        </p:nvSpPr>
        <p:spPr/>
        <p:txBody>
          <a:bodyPr/>
          <a:lstStyle/>
          <a:p>
            <a:fld id="{9D82B5FE-2A1C-46AE-8A44-8290C1A27C94}" type="slidenum">
              <a:rPr lang="en-NZ" smtClean="0"/>
              <a:t>6</a:t>
            </a:fld>
            <a:endParaRPr lang="en-NZ"/>
          </a:p>
        </p:txBody>
      </p:sp>
    </p:spTree>
    <p:extLst>
      <p:ext uri="{BB962C8B-B14F-4D97-AF65-F5344CB8AC3E}">
        <p14:creationId xmlns:p14="http://schemas.microsoft.com/office/powerpoint/2010/main" val="1213552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Clearly, where TASVC is met, there is no need to restricted discretionary provisions</a:t>
            </a:r>
          </a:p>
        </p:txBody>
      </p:sp>
      <p:sp>
        <p:nvSpPr>
          <p:cNvPr id="4" name="Slide Number Placeholder 3"/>
          <p:cNvSpPr>
            <a:spLocks noGrp="1"/>
          </p:cNvSpPr>
          <p:nvPr>
            <p:ph type="sldNum" sz="quarter" idx="5"/>
          </p:nvPr>
        </p:nvSpPr>
        <p:spPr/>
        <p:txBody>
          <a:bodyPr/>
          <a:lstStyle/>
          <a:p>
            <a:fld id="{9D82B5FE-2A1C-46AE-8A44-8290C1A27C94}" type="slidenum">
              <a:rPr lang="en-NZ" smtClean="0"/>
              <a:t>7</a:t>
            </a:fld>
            <a:endParaRPr lang="en-NZ"/>
          </a:p>
        </p:txBody>
      </p:sp>
    </p:spTree>
    <p:extLst>
      <p:ext uri="{BB962C8B-B14F-4D97-AF65-F5344CB8AC3E}">
        <p14:creationId xmlns:p14="http://schemas.microsoft.com/office/powerpoint/2010/main" val="76587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Acknowledge exemption for CFF/permanent, but the requirement for restricted conditional consent for other low risk forests is unreasonable. It also  disproportionally penalises smaller forests.</a:t>
            </a:r>
          </a:p>
          <a:p>
            <a:endParaRPr lang="en-NZ" dirty="0"/>
          </a:p>
          <a:p>
            <a:r>
              <a:rPr lang="en-NZ" dirty="0"/>
              <a:t>In catchments where TAS is not met, costs to prepare an application for resource consent may be $8-9k (information from some forestry management companies).  Add  in GW administrative costs plus inspections.  Increasing compliance costs and lack of scale make small scale forestry less and less attractive, and I would suggest, that where ETS obligations allow changes in land use, that pastoral farming or subdivision to smaller residential blocks will prevail as being more profitable and less risky land uses, both of which are likely to produce more sediment than forestry operations in the long term, and to generate more greenhouse gases.</a:t>
            </a:r>
          </a:p>
        </p:txBody>
      </p:sp>
      <p:sp>
        <p:nvSpPr>
          <p:cNvPr id="4" name="Slide Number Placeholder 3"/>
          <p:cNvSpPr>
            <a:spLocks noGrp="1"/>
          </p:cNvSpPr>
          <p:nvPr>
            <p:ph type="sldNum" sz="quarter" idx="5"/>
          </p:nvPr>
        </p:nvSpPr>
        <p:spPr/>
        <p:txBody>
          <a:bodyPr/>
          <a:lstStyle/>
          <a:p>
            <a:fld id="{9D82B5FE-2A1C-46AE-8A44-8290C1A27C94}" type="slidenum">
              <a:rPr lang="en-NZ" smtClean="0"/>
              <a:t>8</a:t>
            </a:fld>
            <a:endParaRPr lang="en-NZ"/>
          </a:p>
        </p:txBody>
      </p:sp>
    </p:spTree>
    <p:extLst>
      <p:ext uri="{BB962C8B-B14F-4D97-AF65-F5344CB8AC3E}">
        <p14:creationId xmlns:p14="http://schemas.microsoft.com/office/powerpoint/2010/main" val="3699337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I ask the panel accept this evidence on the base of fairness.  It is very hard for an amateur body to cover so much territory and to anticipate all possible contingencies.</a:t>
            </a:r>
          </a:p>
          <a:p>
            <a:endParaRPr lang="en-NZ" dirty="0"/>
          </a:p>
          <a:p>
            <a:r>
              <a:rPr lang="en-NZ" dirty="0"/>
              <a:t>A change of wording for Rule P.R19, replacing the term visual clarity with suspended fine sediment creates issues, because the  </a:t>
            </a:r>
            <a:r>
              <a:rPr lang="en-NZ" dirty="0" err="1"/>
              <a:t>Whaitua</a:t>
            </a:r>
            <a:r>
              <a:rPr lang="en-NZ" dirty="0"/>
              <a:t> reports, Wai Ora states and NBL refer to visual clarity, for which various measures of suspended fine sediment are only proxy values.</a:t>
            </a:r>
          </a:p>
        </p:txBody>
      </p:sp>
      <p:sp>
        <p:nvSpPr>
          <p:cNvPr id="4" name="Slide Number Placeholder 3"/>
          <p:cNvSpPr>
            <a:spLocks noGrp="1"/>
          </p:cNvSpPr>
          <p:nvPr>
            <p:ph type="sldNum" sz="quarter" idx="5"/>
          </p:nvPr>
        </p:nvSpPr>
        <p:spPr/>
        <p:txBody>
          <a:bodyPr/>
          <a:lstStyle/>
          <a:p>
            <a:fld id="{9D82B5FE-2A1C-46AE-8A44-8290C1A27C94}" type="slidenum">
              <a:rPr lang="en-NZ" smtClean="0"/>
              <a:t>9</a:t>
            </a:fld>
            <a:endParaRPr lang="en-NZ"/>
          </a:p>
        </p:txBody>
      </p:sp>
    </p:spTree>
    <p:extLst>
      <p:ext uri="{BB962C8B-B14F-4D97-AF65-F5344CB8AC3E}">
        <p14:creationId xmlns:p14="http://schemas.microsoft.com/office/powerpoint/2010/main" val="699927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77FC-8D07-1003-D77C-5241E497B2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B4AA1F06-5C5F-CFF5-DF11-8008AD2F10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905A7E5B-4436-EFE6-667C-7C5822158B47}"/>
              </a:ext>
            </a:extLst>
          </p:cNvPr>
          <p:cNvSpPr>
            <a:spLocks noGrp="1"/>
          </p:cNvSpPr>
          <p:nvPr>
            <p:ph type="dt" sz="half" idx="10"/>
          </p:nvPr>
        </p:nvSpPr>
        <p:spPr/>
        <p:txBody>
          <a:bodyPr/>
          <a:lstStyle/>
          <a:p>
            <a:fld id="{BFFBBE70-2D3F-49CF-892A-37BA39C6EE1C}" type="datetimeFigureOut">
              <a:rPr lang="en-NZ" smtClean="0"/>
              <a:t>25/05/2025</a:t>
            </a:fld>
            <a:endParaRPr lang="en-NZ"/>
          </a:p>
        </p:txBody>
      </p:sp>
      <p:sp>
        <p:nvSpPr>
          <p:cNvPr id="5" name="Footer Placeholder 4">
            <a:extLst>
              <a:ext uri="{FF2B5EF4-FFF2-40B4-BE49-F238E27FC236}">
                <a16:creationId xmlns:a16="http://schemas.microsoft.com/office/drawing/2014/main" id="{BE8D30FE-8026-3417-BE4B-04699338A87F}"/>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EB4138AD-6570-8D85-8C7E-3AB349730549}"/>
              </a:ext>
            </a:extLst>
          </p:cNvPr>
          <p:cNvSpPr>
            <a:spLocks noGrp="1"/>
          </p:cNvSpPr>
          <p:nvPr>
            <p:ph type="sldNum" sz="quarter" idx="12"/>
          </p:nvPr>
        </p:nvSpPr>
        <p:spPr/>
        <p:txBody>
          <a:bodyPr/>
          <a:lstStyle/>
          <a:p>
            <a:fld id="{C7953139-CF09-4D22-A052-C9AE4D6C6F27}" type="slidenum">
              <a:rPr lang="en-NZ" smtClean="0"/>
              <a:t>‹#›</a:t>
            </a:fld>
            <a:endParaRPr lang="en-NZ"/>
          </a:p>
        </p:txBody>
      </p:sp>
    </p:spTree>
    <p:extLst>
      <p:ext uri="{BB962C8B-B14F-4D97-AF65-F5344CB8AC3E}">
        <p14:creationId xmlns:p14="http://schemas.microsoft.com/office/powerpoint/2010/main" val="768523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7AE69-52D0-4F66-B36D-92E0982180BE}"/>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DF8A7DE6-A938-B324-746B-D2517F44C1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3EBA561C-E197-C68A-270B-DD3D5F1862CA}"/>
              </a:ext>
            </a:extLst>
          </p:cNvPr>
          <p:cNvSpPr>
            <a:spLocks noGrp="1"/>
          </p:cNvSpPr>
          <p:nvPr>
            <p:ph type="dt" sz="half" idx="10"/>
          </p:nvPr>
        </p:nvSpPr>
        <p:spPr/>
        <p:txBody>
          <a:bodyPr/>
          <a:lstStyle/>
          <a:p>
            <a:fld id="{BFFBBE70-2D3F-49CF-892A-37BA39C6EE1C}" type="datetimeFigureOut">
              <a:rPr lang="en-NZ" smtClean="0"/>
              <a:t>25/05/2025</a:t>
            </a:fld>
            <a:endParaRPr lang="en-NZ"/>
          </a:p>
        </p:txBody>
      </p:sp>
      <p:sp>
        <p:nvSpPr>
          <p:cNvPr id="5" name="Footer Placeholder 4">
            <a:extLst>
              <a:ext uri="{FF2B5EF4-FFF2-40B4-BE49-F238E27FC236}">
                <a16:creationId xmlns:a16="http://schemas.microsoft.com/office/drawing/2014/main" id="{FA364857-212B-43AA-2E9C-BFFB525ED806}"/>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CB3CA758-2AE4-0B5F-49CF-23ACE38496E7}"/>
              </a:ext>
            </a:extLst>
          </p:cNvPr>
          <p:cNvSpPr>
            <a:spLocks noGrp="1"/>
          </p:cNvSpPr>
          <p:nvPr>
            <p:ph type="sldNum" sz="quarter" idx="12"/>
          </p:nvPr>
        </p:nvSpPr>
        <p:spPr/>
        <p:txBody>
          <a:bodyPr/>
          <a:lstStyle/>
          <a:p>
            <a:fld id="{C7953139-CF09-4D22-A052-C9AE4D6C6F27}" type="slidenum">
              <a:rPr lang="en-NZ" smtClean="0"/>
              <a:t>‹#›</a:t>
            </a:fld>
            <a:endParaRPr lang="en-NZ"/>
          </a:p>
        </p:txBody>
      </p:sp>
    </p:spTree>
    <p:extLst>
      <p:ext uri="{BB962C8B-B14F-4D97-AF65-F5344CB8AC3E}">
        <p14:creationId xmlns:p14="http://schemas.microsoft.com/office/powerpoint/2010/main" val="429560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339B43-FE33-16D7-04FA-18CFD3FB35B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0AE71AA9-6C80-564E-A04A-5E9D2132C9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989DC587-0E23-49E4-4B84-49FFD2D412F5}"/>
              </a:ext>
            </a:extLst>
          </p:cNvPr>
          <p:cNvSpPr>
            <a:spLocks noGrp="1"/>
          </p:cNvSpPr>
          <p:nvPr>
            <p:ph type="dt" sz="half" idx="10"/>
          </p:nvPr>
        </p:nvSpPr>
        <p:spPr/>
        <p:txBody>
          <a:bodyPr/>
          <a:lstStyle/>
          <a:p>
            <a:fld id="{BFFBBE70-2D3F-49CF-892A-37BA39C6EE1C}" type="datetimeFigureOut">
              <a:rPr lang="en-NZ" smtClean="0"/>
              <a:t>25/05/2025</a:t>
            </a:fld>
            <a:endParaRPr lang="en-NZ"/>
          </a:p>
        </p:txBody>
      </p:sp>
      <p:sp>
        <p:nvSpPr>
          <p:cNvPr id="5" name="Footer Placeholder 4">
            <a:extLst>
              <a:ext uri="{FF2B5EF4-FFF2-40B4-BE49-F238E27FC236}">
                <a16:creationId xmlns:a16="http://schemas.microsoft.com/office/drawing/2014/main" id="{6C6B148E-D3E6-B0B4-6D64-6D2B4F48594A}"/>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E8853CCE-8DDB-DF93-5AEC-64D41CC22B54}"/>
              </a:ext>
            </a:extLst>
          </p:cNvPr>
          <p:cNvSpPr>
            <a:spLocks noGrp="1"/>
          </p:cNvSpPr>
          <p:nvPr>
            <p:ph type="sldNum" sz="quarter" idx="12"/>
          </p:nvPr>
        </p:nvSpPr>
        <p:spPr/>
        <p:txBody>
          <a:bodyPr/>
          <a:lstStyle/>
          <a:p>
            <a:fld id="{C7953139-CF09-4D22-A052-C9AE4D6C6F27}" type="slidenum">
              <a:rPr lang="en-NZ" smtClean="0"/>
              <a:t>‹#›</a:t>
            </a:fld>
            <a:endParaRPr lang="en-NZ"/>
          </a:p>
        </p:txBody>
      </p:sp>
    </p:spTree>
    <p:extLst>
      <p:ext uri="{BB962C8B-B14F-4D97-AF65-F5344CB8AC3E}">
        <p14:creationId xmlns:p14="http://schemas.microsoft.com/office/powerpoint/2010/main" val="2389689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7C637-9604-B321-63DE-535F0D745576}"/>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2B8027A3-5933-105F-C2E1-831800094C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D1C816A3-F948-2F49-B649-FAEC083B9875}"/>
              </a:ext>
            </a:extLst>
          </p:cNvPr>
          <p:cNvSpPr>
            <a:spLocks noGrp="1"/>
          </p:cNvSpPr>
          <p:nvPr>
            <p:ph type="dt" sz="half" idx="10"/>
          </p:nvPr>
        </p:nvSpPr>
        <p:spPr/>
        <p:txBody>
          <a:bodyPr/>
          <a:lstStyle/>
          <a:p>
            <a:fld id="{BFFBBE70-2D3F-49CF-892A-37BA39C6EE1C}" type="datetimeFigureOut">
              <a:rPr lang="en-NZ" smtClean="0"/>
              <a:t>25/05/2025</a:t>
            </a:fld>
            <a:endParaRPr lang="en-NZ"/>
          </a:p>
        </p:txBody>
      </p:sp>
      <p:sp>
        <p:nvSpPr>
          <p:cNvPr id="5" name="Footer Placeholder 4">
            <a:extLst>
              <a:ext uri="{FF2B5EF4-FFF2-40B4-BE49-F238E27FC236}">
                <a16:creationId xmlns:a16="http://schemas.microsoft.com/office/drawing/2014/main" id="{1C3C6E89-7A6A-DAF7-DA9B-50CF30F9B3F8}"/>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0A758827-A952-6843-3F1A-1496DE278F9A}"/>
              </a:ext>
            </a:extLst>
          </p:cNvPr>
          <p:cNvSpPr>
            <a:spLocks noGrp="1"/>
          </p:cNvSpPr>
          <p:nvPr>
            <p:ph type="sldNum" sz="quarter" idx="12"/>
          </p:nvPr>
        </p:nvSpPr>
        <p:spPr/>
        <p:txBody>
          <a:bodyPr/>
          <a:lstStyle/>
          <a:p>
            <a:fld id="{C7953139-CF09-4D22-A052-C9AE4D6C6F27}" type="slidenum">
              <a:rPr lang="en-NZ" smtClean="0"/>
              <a:t>‹#›</a:t>
            </a:fld>
            <a:endParaRPr lang="en-NZ"/>
          </a:p>
        </p:txBody>
      </p:sp>
    </p:spTree>
    <p:extLst>
      <p:ext uri="{BB962C8B-B14F-4D97-AF65-F5344CB8AC3E}">
        <p14:creationId xmlns:p14="http://schemas.microsoft.com/office/powerpoint/2010/main" val="253747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6D789-0EC8-E257-DF23-9CD6D5E610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3DFA2824-DF70-ECBD-66E9-9FCF66BE775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4E353C-1BC9-492D-3D6F-CC8BAE7CAFF9}"/>
              </a:ext>
            </a:extLst>
          </p:cNvPr>
          <p:cNvSpPr>
            <a:spLocks noGrp="1"/>
          </p:cNvSpPr>
          <p:nvPr>
            <p:ph type="dt" sz="half" idx="10"/>
          </p:nvPr>
        </p:nvSpPr>
        <p:spPr/>
        <p:txBody>
          <a:bodyPr/>
          <a:lstStyle/>
          <a:p>
            <a:fld id="{BFFBBE70-2D3F-49CF-892A-37BA39C6EE1C}" type="datetimeFigureOut">
              <a:rPr lang="en-NZ" smtClean="0"/>
              <a:t>25/05/2025</a:t>
            </a:fld>
            <a:endParaRPr lang="en-NZ"/>
          </a:p>
        </p:txBody>
      </p:sp>
      <p:sp>
        <p:nvSpPr>
          <p:cNvPr id="5" name="Footer Placeholder 4">
            <a:extLst>
              <a:ext uri="{FF2B5EF4-FFF2-40B4-BE49-F238E27FC236}">
                <a16:creationId xmlns:a16="http://schemas.microsoft.com/office/drawing/2014/main" id="{42FD6986-0868-43C1-9B79-2F51B4272951}"/>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69F8B38F-BFD2-E008-AAF4-F04FD309048F}"/>
              </a:ext>
            </a:extLst>
          </p:cNvPr>
          <p:cNvSpPr>
            <a:spLocks noGrp="1"/>
          </p:cNvSpPr>
          <p:nvPr>
            <p:ph type="sldNum" sz="quarter" idx="12"/>
          </p:nvPr>
        </p:nvSpPr>
        <p:spPr/>
        <p:txBody>
          <a:bodyPr/>
          <a:lstStyle/>
          <a:p>
            <a:fld id="{C7953139-CF09-4D22-A052-C9AE4D6C6F27}" type="slidenum">
              <a:rPr lang="en-NZ" smtClean="0"/>
              <a:t>‹#›</a:t>
            </a:fld>
            <a:endParaRPr lang="en-NZ"/>
          </a:p>
        </p:txBody>
      </p:sp>
    </p:spTree>
    <p:extLst>
      <p:ext uri="{BB962C8B-B14F-4D97-AF65-F5344CB8AC3E}">
        <p14:creationId xmlns:p14="http://schemas.microsoft.com/office/powerpoint/2010/main" val="42401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0AE24-080A-774B-E7F7-4E0FC2C86EB3}"/>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716D371C-5B33-17A7-BB36-D6EE9B49BE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9BEE63B6-AD0C-3160-02D3-0D2E94FCE1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37244D5F-0631-EADF-0BA3-47A6C73307F0}"/>
              </a:ext>
            </a:extLst>
          </p:cNvPr>
          <p:cNvSpPr>
            <a:spLocks noGrp="1"/>
          </p:cNvSpPr>
          <p:nvPr>
            <p:ph type="dt" sz="half" idx="10"/>
          </p:nvPr>
        </p:nvSpPr>
        <p:spPr/>
        <p:txBody>
          <a:bodyPr/>
          <a:lstStyle/>
          <a:p>
            <a:fld id="{BFFBBE70-2D3F-49CF-892A-37BA39C6EE1C}" type="datetimeFigureOut">
              <a:rPr lang="en-NZ" smtClean="0"/>
              <a:t>25/05/2025</a:t>
            </a:fld>
            <a:endParaRPr lang="en-NZ"/>
          </a:p>
        </p:txBody>
      </p:sp>
      <p:sp>
        <p:nvSpPr>
          <p:cNvPr id="6" name="Footer Placeholder 5">
            <a:extLst>
              <a:ext uri="{FF2B5EF4-FFF2-40B4-BE49-F238E27FC236}">
                <a16:creationId xmlns:a16="http://schemas.microsoft.com/office/drawing/2014/main" id="{2169C64C-CEC6-5DB9-381B-D1C6DCE0AA3E}"/>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234E0D50-FA83-9EA1-403D-764C219BB661}"/>
              </a:ext>
            </a:extLst>
          </p:cNvPr>
          <p:cNvSpPr>
            <a:spLocks noGrp="1"/>
          </p:cNvSpPr>
          <p:nvPr>
            <p:ph type="sldNum" sz="quarter" idx="12"/>
          </p:nvPr>
        </p:nvSpPr>
        <p:spPr/>
        <p:txBody>
          <a:bodyPr/>
          <a:lstStyle/>
          <a:p>
            <a:fld id="{C7953139-CF09-4D22-A052-C9AE4D6C6F27}" type="slidenum">
              <a:rPr lang="en-NZ" smtClean="0"/>
              <a:t>‹#›</a:t>
            </a:fld>
            <a:endParaRPr lang="en-NZ"/>
          </a:p>
        </p:txBody>
      </p:sp>
    </p:spTree>
    <p:extLst>
      <p:ext uri="{BB962C8B-B14F-4D97-AF65-F5344CB8AC3E}">
        <p14:creationId xmlns:p14="http://schemas.microsoft.com/office/powerpoint/2010/main" val="3474310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BC1AC-A44C-9BD2-0B4D-7730DD3F52FB}"/>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EF1D3C7A-31CD-80F9-B296-627B64EF33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368468-8D32-AC2D-25CA-5357D8D0280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EB48ADA9-4783-145F-E3D3-123140A0F5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5BDA9D-95FB-1250-D497-B4D34C9556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1AEE0C23-D349-BD1B-08B9-823DAAFBDD8F}"/>
              </a:ext>
            </a:extLst>
          </p:cNvPr>
          <p:cNvSpPr>
            <a:spLocks noGrp="1"/>
          </p:cNvSpPr>
          <p:nvPr>
            <p:ph type="dt" sz="half" idx="10"/>
          </p:nvPr>
        </p:nvSpPr>
        <p:spPr/>
        <p:txBody>
          <a:bodyPr/>
          <a:lstStyle/>
          <a:p>
            <a:fld id="{BFFBBE70-2D3F-49CF-892A-37BA39C6EE1C}" type="datetimeFigureOut">
              <a:rPr lang="en-NZ" smtClean="0"/>
              <a:t>25/05/2025</a:t>
            </a:fld>
            <a:endParaRPr lang="en-NZ"/>
          </a:p>
        </p:txBody>
      </p:sp>
      <p:sp>
        <p:nvSpPr>
          <p:cNvPr id="8" name="Footer Placeholder 7">
            <a:extLst>
              <a:ext uri="{FF2B5EF4-FFF2-40B4-BE49-F238E27FC236}">
                <a16:creationId xmlns:a16="http://schemas.microsoft.com/office/drawing/2014/main" id="{F190D201-114C-734C-9287-B730B6DB8869}"/>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D0B99C3F-FD99-D3D2-D0AD-9A467328C287}"/>
              </a:ext>
            </a:extLst>
          </p:cNvPr>
          <p:cNvSpPr>
            <a:spLocks noGrp="1"/>
          </p:cNvSpPr>
          <p:nvPr>
            <p:ph type="sldNum" sz="quarter" idx="12"/>
          </p:nvPr>
        </p:nvSpPr>
        <p:spPr/>
        <p:txBody>
          <a:bodyPr/>
          <a:lstStyle/>
          <a:p>
            <a:fld id="{C7953139-CF09-4D22-A052-C9AE4D6C6F27}" type="slidenum">
              <a:rPr lang="en-NZ" smtClean="0"/>
              <a:t>‹#›</a:t>
            </a:fld>
            <a:endParaRPr lang="en-NZ"/>
          </a:p>
        </p:txBody>
      </p:sp>
    </p:spTree>
    <p:extLst>
      <p:ext uri="{BB962C8B-B14F-4D97-AF65-F5344CB8AC3E}">
        <p14:creationId xmlns:p14="http://schemas.microsoft.com/office/powerpoint/2010/main" val="1829019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4D136-9382-09A1-4591-36D06A377D9F}"/>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3FE35BDC-FA8D-D496-11A6-C56284545853}"/>
              </a:ext>
            </a:extLst>
          </p:cNvPr>
          <p:cNvSpPr>
            <a:spLocks noGrp="1"/>
          </p:cNvSpPr>
          <p:nvPr>
            <p:ph type="dt" sz="half" idx="10"/>
          </p:nvPr>
        </p:nvSpPr>
        <p:spPr/>
        <p:txBody>
          <a:bodyPr/>
          <a:lstStyle/>
          <a:p>
            <a:fld id="{BFFBBE70-2D3F-49CF-892A-37BA39C6EE1C}" type="datetimeFigureOut">
              <a:rPr lang="en-NZ" smtClean="0"/>
              <a:t>25/05/2025</a:t>
            </a:fld>
            <a:endParaRPr lang="en-NZ"/>
          </a:p>
        </p:txBody>
      </p:sp>
      <p:sp>
        <p:nvSpPr>
          <p:cNvPr id="4" name="Footer Placeholder 3">
            <a:extLst>
              <a:ext uri="{FF2B5EF4-FFF2-40B4-BE49-F238E27FC236}">
                <a16:creationId xmlns:a16="http://schemas.microsoft.com/office/drawing/2014/main" id="{FA3BE115-F240-B094-F297-0518F54E3CFD}"/>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E3D7F3B3-6647-E7E8-3F71-664E0B903004}"/>
              </a:ext>
            </a:extLst>
          </p:cNvPr>
          <p:cNvSpPr>
            <a:spLocks noGrp="1"/>
          </p:cNvSpPr>
          <p:nvPr>
            <p:ph type="sldNum" sz="quarter" idx="12"/>
          </p:nvPr>
        </p:nvSpPr>
        <p:spPr/>
        <p:txBody>
          <a:bodyPr/>
          <a:lstStyle/>
          <a:p>
            <a:fld id="{C7953139-CF09-4D22-A052-C9AE4D6C6F27}" type="slidenum">
              <a:rPr lang="en-NZ" smtClean="0"/>
              <a:t>‹#›</a:t>
            </a:fld>
            <a:endParaRPr lang="en-NZ"/>
          </a:p>
        </p:txBody>
      </p:sp>
    </p:spTree>
    <p:extLst>
      <p:ext uri="{BB962C8B-B14F-4D97-AF65-F5344CB8AC3E}">
        <p14:creationId xmlns:p14="http://schemas.microsoft.com/office/powerpoint/2010/main" val="1006368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C5BA79-CABB-DFE1-31B8-2826C4E13E90}"/>
              </a:ext>
            </a:extLst>
          </p:cNvPr>
          <p:cNvSpPr>
            <a:spLocks noGrp="1"/>
          </p:cNvSpPr>
          <p:nvPr>
            <p:ph type="dt" sz="half" idx="10"/>
          </p:nvPr>
        </p:nvSpPr>
        <p:spPr/>
        <p:txBody>
          <a:bodyPr/>
          <a:lstStyle/>
          <a:p>
            <a:fld id="{BFFBBE70-2D3F-49CF-892A-37BA39C6EE1C}" type="datetimeFigureOut">
              <a:rPr lang="en-NZ" smtClean="0"/>
              <a:t>25/05/2025</a:t>
            </a:fld>
            <a:endParaRPr lang="en-NZ"/>
          </a:p>
        </p:txBody>
      </p:sp>
      <p:sp>
        <p:nvSpPr>
          <p:cNvPr id="3" name="Footer Placeholder 2">
            <a:extLst>
              <a:ext uri="{FF2B5EF4-FFF2-40B4-BE49-F238E27FC236}">
                <a16:creationId xmlns:a16="http://schemas.microsoft.com/office/drawing/2014/main" id="{42FE4371-F331-5A84-1EDA-31229928A4A0}"/>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92A4149D-6835-015E-2CA4-BC2975ADF122}"/>
              </a:ext>
            </a:extLst>
          </p:cNvPr>
          <p:cNvSpPr>
            <a:spLocks noGrp="1"/>
          </p:cNvSpPr>
          <p:nvPr>
            <p:ph type="sldNum" sz="quarter" idx="12"/>
          </p:nvPr>
        </p:nvSpPr>
        <p:spPr/>
        <p:txBody>
          <a:bodyPr/>
          <a:lstStyle/>
          <a:p>
            <a:fld id="{C7953139-CF09-4D22-A052-C9AE4D6C6F27}" type="slidenum">
              <a:rPr lang="en-NZ" smtClean="0"/>
              <a:t>‹#›</a:t>
            </a:fld>
            <a:endParaRPr lang="en-NZ"/>
          </a:p>
        </p:txBody>
      </p:sp>
    </p:spTree>
    <p:extLst>
      <p:ext uri="{BB962C8B-B14F-4D97-AF65-F5344CB8AC3E}">
        <p14:creationId xmlns:p14="http://schemas.microsoft.com/office/powerpoint/2010/main" val="20694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6604E-378F-E4CB-1F2D-821D515D63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2CAD0131-56D6-2347-1942-99A32E1B47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D2A73A45-2CCF-4643-5DF3-F4FA250F2D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006976-CB45-10B2-0869-39637DA7C1DC}"/>
              </a:ext>
            </a:extLst>
          </p:cNvPr>
          <p:cNvSpPr>
            <a:spLocks noGrp="1"/>
          </p:cNvSpPr>
          <p:nvPr>
            <p:ph type="dt" sz="half" idx="10"/>
          </p:nvPr>
        </p:nvSpPr>
        <p:spPr/>
        <p:txBody>
          <a:bodyPr/>
          <a:lstStyle/>
          <a:p>
            <a:fld id="{BFFBBE70-2D3F-49CF-892A-37BA39C6EE1C}" type="datetimeFigureOut">
              <a:rPr lang="en-NZ" smtClean="0"/>
              <a:t>25/05/2025</a:t>
            </a:fld>
            <a:endParaRPr lang="en-NZ"/>
          </a:p>
        </p:txBody>
      </p:sp>
      <p:sp>
        <p:nvSpPr>
          <p:cNvPr id="6" name="Footer Placeholder 5">
            <a:extLst>
              <a:ext uri="{FF2B5EF4-FFF2-40B4-BE49-F238E27FC236}">
                <a16:creationId xmlns:a16="http://schemas.microsoft.com/office/drawing/2014/main" id="{0A37D2A1-AFFE-6265-7D8E-EC66FE441166}"/>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FC6CBE1A-9AF0-8FB7-B32A-AA070BD179F7}"/>
              </a:ext>
            </a:extLst>
          </p:cNvPr>
          <p:cNvSpPr>
            <a:spLocks noGrp="1"/>
          </p:cNvSpPr>
          <p:nvPr>
            <p:ph type="sldNum" sz="quarter" idx="12"/>
          </p:nvPr>
        </p:nvSpPr>
        <p:spPr/>
        <p:txBody>
          <a:bodyPr/>
          <a:lstStyle/>
          <a:p>
            <a:fld id="{C7953139-CF09-4D22-A052-C9AE4D6C6F27}" type="slidenum">
              <a:rPr lang="en-NZ" smtClean="0"/>
              <a:t>‹#›</a:t>
            </a:fld>
            <a:endParaRPr lang="en-NZ"/>
          </a:p>
        </p:txBody>
      </p:sp>
    </p:spTree>
    <p:extLst>
      <p:ext uri="{BB962C8B-B14F-4D97-AF65-F5344CB8AC3E}">
        <p14:creationId xmlns:p14="http://schemas.microsoft.com/office/powerpoint/2010/main" val="863852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5A954-B386-B849-9EF8-D8031B8686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6B719410-782B-01D2-EFD8-8A48629A4D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4455C135-C5A6-C339-4F0A-FB12730FB6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5C6520-1DC9-C646-29BD-D1C50E4D069E}"/>
              </a:ext>
            </a:extLst>
          </p:cNvPr>
          <p:cNvSpPr>
            <a:spLocks noGrp="1"/>
          </p:cNvSpPr>
          <p:nvPr>
            <p:ph type="dt" sz="half" idx="10"/>
          </p:nvPr>
        </p:nvSpPr>
        <p:spPr/>
        <p:txBody>
          <a:bodyPr/>
          <a:lstStyle/>
          <a:p>
            <a:fld id="{BFFBBE70-2D3F-49CF-892A-37BA39C6EE1C}" type="datetimeFigureOut">
              <a:rPr lang="en-NZ" smtClean="0"/>
              <a:t>25/05/2025</a:t>
            </a:fld>
            <a:endParaRPr lang="en-NZ"/>
          </a:p>
        </p:txBody>
      </p:sp>
      <p:sp>
        <p:nvSpPr>
          <p:cNvPr id="6" name="Footer Placeholder 5">
            <a:extLst>
              <a:ext uri="{FF2B5EF4-FFF2-40B4-BE49-F238E27FC236}">
                <a16:creationId xmlns:a16="http://schemas.microsoft.com/office/drawing/2014/main" id="{4E447155-32DD-AD74-D661-3F2D3AEB1AD1}"/>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B2F9D4BB-E108-D27D-1946-0BCD34F30E1D}"/>
              </a:ext>
            </a:extLst>
          </p:cNvPr>
          <p:cNvSpPr>
            <a:spLocks noGrp="1"/>
          </p:cNvSpPr>
          <p:nvPr>
            <p:ph type="sldNum" sz="quarter" idx="12"/>
          </p:nvPr>
        </p:nvSpPr>
        <p:spPr/>
        <p:txBody>
          <a:bodyPr/>
          <a:lstStyle/>
          <a:p>
            <a:fld id="{C7953139-CF09-4D22-A052-C9AE4D6C6F27}" type="slidenum">
              <a:rPr lang="en-NZ" smtClean="0"/>
              <a:t>‹#›</a:t>
            </a:fld>
            <a:endParaRPr lang="en-NZ"/>
          </a:p>
        </p:txBody>
      </p:sp>
    </p:spTree>
    <p:extLst>
      <p:ext uri="{BB962C8B-B14F-4D97-AF65-F5344CB8AC3E}">
        <p14:creationId xmlns:p14="http://schemas.microsoft.com/office/powerpoint/2010/main" val="825414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4A1AEC-6DC0-F9BF-FBA4-1E30291AE1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E5B6AD7A-383C-B7D5-E562-23D5C7D9A5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2C6B2FF0-3820-CE75-ADEF-E23E07E9AF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FFBBE70-2D3F-49CF-892A-37BA39C6EE1C}" type="datetimeFigureOut">
              <a:rPr lang="en-NZ" smtClean="0"/>
              <a:t>25/05/2025</a:t>
            </a:fld>
            <a:endParaRPr lang="en-NZ"/>
          </a:p>
        </p:txBody>
      </p:sp>
      <p:sp>
        <p:nvSpPr>
          <p:cNvPr id="5" name="Footer Placeholder 4">
            <a:extLst>
              <a:ext uri="{FF2B5EF4-FFF2-40B4-BE49-F238E27FC236}">
                <a16:creationId xmlns:a16="http://schemas.microsoft.com/office/drawing/2014/main" id="{8AE1D8C5-E871-633A-3074-4E17CE713E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NZ"/>
          </a:p>
        </p:txBody>
      </p:sp>
      <p:sp>
        <p:nvSpPr>
          <p:cNvPr id="6" name="Slide Number Placeholder 5">
            <a:extLst>
              <a:ext uri="{FF2B5EF4-FFF2-40B4-BE49-F238E27FC236}">
                <a16:creationId xmlns:a16="http://schemas.microsoft.com/office/drawing/2014/main" id="{003DE0CF-E57D-CF0D-7498-C28A191AD2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7953139-CF09-4D22-A052-C9AE4D6C6F27}" type="slidenum">
              <a:rPr lang="en-NZ" smtClean="0"/>
              <a:t>‹#›</a:t>
            </a:fld>
            <a:endParaRPr lang="en-NZ"/>
          </a:p>
        </p:txBody>
      </p:sp>
    </p:spTree>
    <p:extLst>
      <p:ext uri="{BB962C8B-B14F-4D97-AF65-F5344CB8AC3E}">
        <p14:creationId xmlns:p14="http://schemas.microsoft.com/office/powerpoint/2010/main" val="277991784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3" Type="http://schemas.openxmlformats.org/officeDocument/2006/relationships/customXml" Target="../ink/ink6.xml"/><Relationship Id="rId18" Type="http://schemas.openxmlformats.org/officeDocument/2006/relationships/image" Target="../media/image7.png"/><Relationship Id="rId26" Type="http://schemas.openxmlformats.org/officeDocument/2006/relationships/image" Target="../media/image13.png"/><Relationship Id="rId3" Type="http://schemas.openxmlformats.org/officeDocument/2006/relationships/customXml" Target="../ink/ink3.xml"/><Relationship Id="rId21" Type="http://schemas.openxmlformats.org/officeDocument/2006/relationships/customXml" Target="../ink/ink10.xml"/><Relationship Id="rId7" Type="http://schemas.openxmlformats.org/officeDocument/2006/relationships/customXml" Target="../ink/ink5.xml"/><Relationship Id="rId12" Type="http://schemas.openxmlformats.org/officeDocument/2006/relationships/image" Target="../media/image8.png"/><Relationship Id="rId17" Type="http://schemas.openxmlformats.org/officeDocument/2006/relationships/customXml" Target="../ink/ink8.xml"/><Relationship Id="rId25" Type="http://schemas.openxmlformats.org/officeDocument/2006/relationships/customXml" Target="../ink/ink12.xml"/><Relationship Id="rId2" Type="http://schemas.openxmlformats.org/officeDocument/2006/relationships/notesSlide" Target="../notesSlides/notesSlide12.xml"/><Relationship Id="rId16" Type="http://schemas.openxmlformats.org/officeDocument/2006/relationships/image" Target="../media/image6.png"/><Relationship Id="rId20"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50.png"/><Relationship Id="rId24" Type="http://schemas.openxmlformats.org/officeDocument/2006/relationships/image" Target="../media/image12.png"/><Relationship Id="rId5" Type="http://schemas.openxmlformats.org/officeDocument/2006/relationships/customXml" Target="../ink/ink4.xml"/><Relationship Id="rId15" Type="http://schemas.openxmlformats.org/officeDocument/2006/relationships/customXml" Target="../ink/ink7.xml"/><Relationship Id="rId23" Type="http://schemas.openxmlformats.org/officeDocument/2006/relationships/customXml" Target="../ink/ink11.xml"/><Relationship Id="rId28" Type="http://schemas.openxmlformats.org/officeDocument/2006/relationships/image" Target="../media/image14.png"/><Relationship Id="rId19" Type="http://schemas.openxmlformats.org/officeDocument/2006/relationships/customXml" Target="../ink/ink9.xml"/><Relationship Id="rId4" Type="http://schemas.openxmlformats.org/officeDocument/2006/relationships/image" Target="../media/image40.png"/><Relationship Id="rId14" Type="http://schemas.openxmlformats.org/officeDocument/2006/relationships/image" Target="../media/image9.png"/><Relationship Id="rId22" Type="http://schemas.openxmlformats.org/officeDocument/2006/relationships/image" Target="../media/image11.png"/><Relationship Id="rId27" Type="http://schemas.openxmlformats.org/officeDocument/2006/relationships/customXml" Target="../ink/ink13.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customXml" Target="../ink/ink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9593D-3229-3EB2-24BB-3F0BC7DD489D}"/>
              </a:ext>
            </a:extLst>
          </p:cNvPr>
          <p:cNvSpPr>
            <a:spLocks noGrp="1"/>
          </p:cNvSpPr>
          <p:nvPr>
            <p:ph type="title"/>
          </p:nvPr>
        </p:nvSpPr>
        <p:spPr>
          <a:xfrm>
            <a:off x="773408" y="992093"/>
            <a:ext cx="2933619" cy="3129159"/>
          </a:xfrm>
        </p:spPr>
        <p:txBody>
          <a:bodyPr vert="horz" lIns="91440" tIns="45720" rIns="91440" bIns="45720" rtlCol="0" anchor="b">
            <a:normAutofit fontScale="90000"/>
          </a:bodyPr>
          <a:lstStyle/>
          <a:p>
            <a:pPr algn="ctr"/>
            <a:r>
              <a:rPr lang="en-US" sz="4100" kern="1200" dirty="0">
                <a:solidFill>
                  <a:schemeClr val="tx1"/>
                </a:solidFill>
                <a:latin typeface="+mj-lt"/>
                <a:ea typeface="+mj-ea"/>
                <a:cs typeface="+mj-cs"/>
              </a:rPr>
              <a:t>Wellington Farm Forestry PC1, Stream 3  Submission</a:t>
            </a:r>
          </a:p>
        </p:txBody>
      </p:sp>
      <p:sp>
        <p:nvSpPr>
          <p:cNvPr id="3" name="Subtitle 2">
            <a:extLst>
              <a:ext uri="{FF2B5EF4-FFF2-40B4-BE49-F238E27FC236}">
                <a16:creationId xmlns:a16="http://schemas.microsoft.com/office/drawing/2014/main" id="{374ACCD3-1006-9002-DC06-24D0F436A7F3}"/>
              </a:ext>
            </a:extLst>
          </p:cNvPr>
          <p:cNvSpPr>
            <a:spLocks noGrp="1"/>
          </p:cNvSpPr>
          <p:nvPr>
            <p:ph idx="1"/>
          </p:nvPr>
        </p:nvSpPr>
        <p:spPr>
          <a:xfrm>
            <a:off x="773408" y="4921204"/>
            <a:ext cx="3125337" cy="1136843"/>
          </a:xfrm>
        </p:spPr>
        <p:txBody>
          <a:bodyPr vert="horz" lIns="91440" tIns="45720" rIns="91440" bIns="45720" rtlCol="0">
            <a:normAutofit/>
          </a:bodyPr>
          <a:lstStyle/>
          <a:p>
            <a:pPr marL="0" indent="0" algn="ctr">
              <a:buNone/>
            </a:pPr>
            <a:r>
              <a:rPr lang="en-US" sz="1800" kern="1200" dirty="0">
                <a:solidFill>
                  <a:schemeClr val="tx1"/>
                </a:solidFill>
                <a:latin typeface="+mn-lt"/>
                <a:ea typeface="+mn-ea"/>
                <a:cs typeface="+mn-cs"/>
              </a:rPr>
              <a:t>Presented by Eric Cairns, Secretary </a:t>
            </a:r>
            <a:r>
              <a:rPr lang="en-US" sz="1800" kern="1200" dirty="0" err="1">
                <a:solidFill>
                  <a:schemeClr val="tx1"/>
                </a:solidFill>
                <a:latin typeface="+mn-lt"/>
                <a:ea typeface="+mn-ea"/>
                <a:cs typeface="+mn-cs"/>
              </a:rPr>
              <a:t>Wgtn</a:t>
            </a:r>
            <a:r>
              <a:rPr lang="en-US" sz="1800" kern="1200" dirty="0">
                <a:solidFill>
                  <a:schemeClr val="tx1"/>
                </a:solidFill>
                <a:latin typeface="+mn-lt"/>
                <a:ea typeface="+mn-ea"/>
                <a:cs typeface="+mn-cs"/>
              </a:rPr>
              <a:t> FFA</a:t>
            </a:r>
          </a:p>
        </p:txBody>
      </p:sp>
      <p:pic>
        <p:nvPicPr>
          <p:cNvPr id="6" name="Picture 5">
            <a:extLst>
              <a:ext uri="{FF2B5EF4-FFF2-40B4-BE49-F238E27FC236}">
                <a16:creationId xmlns:a16="http://schemas.microsoft.com/office/drawing/2014/main" id="{64ACA8A7-19D5-5D08-18F0-6CDEDC1863EA}"/>
              </a:ext>
            </a:extLst>
          </p:cNvPr>
          <p:cNvPicPr>
            <a:picLocks noChangeAspect="1"/>
          </p:cNvPicPr>
          <p:nvPr/>
        </p:nvPicPr>
        <p:blipFill>
          <a:blip r:embed="rId3">
            <a:extLst>
              <a:ext uri="{28A0092B-C50C-407E-A947-70E740481C1C}">
                <a14:useLocalDpi xmlns:a14="http://schemas.microsoft.com/office/drawing/2010/main" val="0"/>
              </a:ext>
            </a:extLst>
          </a:blip>
          <a:srcRect l="26126" b="8172"/>
          <a:stretch/>
        </p:blipFill>
        <p:spPr>
          <a:xfrm rot="5400000">
            <a:off x="4769794" y="-717828"/>
            <a:ext cx="6858001" cy="8293659"/>
          </a:xfrm>
          <a:prstGeom prst="rect">
            <a:avLst/>
          </a:prstGeom>
        </p:spPr>
      </p:pic>
    </p:spTree>
    <p:extLst>
      <p:ext uri="{BB962C8B-B14F-4D97-AF65-F5344CB8AC3E}">
        <p14:creationId xmlns:p14="http://schemas.microsoft.com/office/powerpoint/2010/main" val="1340484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BC3CC-E614-C52A-527F-85F5FF629A63}"/>
              </a:ext>
            </a:extLst>
          </p:cNvPr>
          <p:cNvSpPr>
            <a:spLocks noGrp="1"/>
          </p:cNvSpPr>
          <p:nvPr>
            <p:ph type="title"/>
          </p:nvPr>
        </p:nvSpPr>
        <p:spPr/>
        <p:txBody>
          <a:bodyPr/>
          <a:lstStyle/>
          <a:p>
            <a:r>
              <a:rPr lang="en-US" dirty="0"/>
              <a:t>TAS VC and Warming Climate</a:t>
            </a:r>
            <a:endParaRPr lang="en-NZ" dirty="0"/>
          </a:p>
        </p:txBody>
      </p:sp>
      <p:sp>
        <p:nvSpPr>
          <p:cNvPr id="4" name="Content Placeholder 3">
            <a:extLst>
              <a:ext uri="{FF2B5EF4-FFF2-40B4-BE49-F238E27FC236}">
                <a16:creationId xmlns:a16="http://schemas.microsoft.com/office/drawing/2014/main" id="{E1750756-B3FB-2590-CBA9-F2F22257E822}"/>
              </a:ext>
            </a:extLst>
          </p:cNvPr>
          <p:cNvSpPr>
            <a:spLocks noGrp="1"/>
          </p:cNvSpPr>
          <p:nvPr>
            <p:ph sz="half" idx="2"/>
          </p:nvPr>
        </p:nvSpPr>
        <p:spPr>
          <a:xfrm>
            <a:off x="839788" y="1690688"/>
            <a:ext cx="4973183" cy="4498975"/>
          </a:xfrm>
        </p:spPr>
        <p:txBody>
          <a:bodyPr>
            <a:normAutofit fontScale="92500" lnSpcReduction="20000"/>
          </a:bodyPr>
          <a:lstStyle/>
          <a:p>
            <a:r>
              <a:rPr lang="en-US" dirty="0"/>
              <a:t>Since 1980, and until 2025 the Global mean annual temperature for has risen about 1⁰C. </a:t>
            </a:r>
          </a:p>
          <a:p>
            <a:r>
              <a:rPr lang="en-US" dirty="0"/>
              <a:t>1950-2010 average temperatures for much of the Upper Hutt area were in the 11-12⁰C range</a:t>
            </a:r>
          </a:p>
          <a:p>
            <a:r>
              <a:rPr lang="en-US" dirty="0"/>
              <a:t>TASVC depends on SFS Class</a:t>
            </a:r>
          </a:p>
          <a:p>
            <a:r>
              <a:rPr lang="en-US" dirty="0"/>
              <a:t>A drop to SFS class 2 would reduce TAS to either the greater of baseline values or NBL of 0.93m. </a:t>
            </a:r>
            <a:endParaRPr lang="en-NZ" dirty="0"/>
          </a:p>
        </p:txBody>
      </p:sp>
      <p:pic>
        <p:nvPicPr>
          <p:cNvPr id="8" name="Content Placeholder 7">
            <a:extLst>
              <a:ext uri="{FF2B5EF4-FFF2-40B4-BE49-F238E27FC236}">
                <a16:creationId xmlns:a16="http://schemas.microsoft.com/office/drawing/2014/main" id="{3C2A64E0-022B-3054-A35E-62B5E56B9A29}"/>
              </a:ext>
            </a:extLst>
          </p:cNvPr>
          <p:cNvPicPr>
            <a:picLocks noGrp="1" noChangeAspect="1"/>
          </p:cNvPicPr>
          <p:nvPr>
            <p:ph sz="quarter" idx="4"/>
          </p:nvPr>
        </p:nvPicPr>
        <p:blipFill>
          <a:blip r:embed="rId3"/>
          <a:srcRect t="19528"/>
          <a:stretch/>
        </p:blipFill>
        <p:spPr>
          <a:xfrm>
            <a:off x="5812971" y="1690688"/>
            <a:ext cx="6281416" cy="4358716"/>
          </a:xfrm>
        </p:spPr>
      </p:pic>
    </p:spTree>
    <p:extLst>
      <p:ext uri="{BB962C8B-B14F-4D97-AF65-F5344CB8AC3E}">
        <p14:creationId xmlns:p14="http://schemas.microsoft.com/office/powerpoint/2010/main" val="3542754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1FDA0-43CE-95DE-EF76-4F522F79EED9}"/>
              </a:ext>
            </a:extLst>
          </p:cNvPr>
          <p:cNvSpPr>
            <a:spLocks noGrp="1"/>
          </p:cNvSpPr>
          <p:nvPr>
            <p:ph type="title"/>
          </p:nvPr>
        </p:nvSpPr>
        <p:spPr/>
        <p:txBody>
          <a:bodyPr/>
          <a:lstStyle/>
          <a:p>
            <a:r>
              <a:rPr lang="en-NZ" dirty="0"/>
              <a:t>NZ Mean Air Temperatures 1950-2022</a:t>
            </a:r>
          </a:p>
        </p:txBody>
      </p:sp>
      <p:graphicFrame>
        <p:nvGraphicFramePr>
          <p:cNvPr id="3" name="Chart 2">
            <a:extLst>
              <a:ext uri="{FF2B5EF4-FFF2-40B4-BE49-F238E27FC236}">
                <a16:creationId xmlns:a16="http://schemas.microsoft.com/office/drawing/2014/main" id="{1D3BD855-CE57-6D5D-3892-DF9E92A0C596}"/>
              </a:ext>
            </a:extLst>
          </p:cNvPr>
          <p:cNvGraphicFramePr>
            <a:graphicFrameLocks/>
          </p:cNvGraphicFramePr>
          <p:nvPr>
            <p:extLst>
              <p:ext uri="{D42A27DB-BD31-4B8C-83A1-F6EECF244321}">
                <p14:modId xmlns:p14="http://schemas.microsoft.com/office/powerpoint/2010/main" val="3571733980"/>
              </p:ext>
            </p:extLst>
          </p:nvPr>
        </p:nvGraphicFramePr>
        <p:xfrm>
          <a:off x="1106905" y="1690688"/>
          <a:ext cx="9737558" cy="46780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583430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476A1-87C6-1EA8-8ABF-C2D1F47FCD91}"/>
              </a:ext>
            </a:extLst>
          </p:cNvPr>
          <p:cNvSpPr>
            <a:spLocks noGrp="1"/>
          </p:cNvSpPr>
          <p:nvPr>
            <p:ph type="title"/>
          </p:nvPr>
        </p:nvSpPr>
        <p:spPr/>
        <p:txBody>
          <a:bodyPr/>
          <a:lstStyle/>
          <a:p>
            <a:r>
              <a:rPr lang="en-NZ" dirty="0"/>
              <a:t>Projected Mean Air Temperature Rises since 1965</a:t>
            </a:r>
          </a:p>
        </p:txBody>
      </p:sp>
      <p:graphicFrame>
        <p:nvGraphicFramePr>
          <p:cNvPr id="4" name="Table 3">
            <a:extLst>
              <a:ext uri="{FF2B5EF4-FFF2-40B4-BE49-F238E27FC236}">
                <a16:creationId xmlns:a16="http://schemas.microsoft.com/office/drawing/2014/main" id="{E5DD9EDA-49AE-C7B3-BCD8-34F2224B8539}"/>
              </a:ext>
            </a:extLst>
          </p:cNvPr>
          <p:cNvGraphicFramePr>
            <a:graphicFrameLocks noGrp="1"/>
          </p:cNvGraphicFramePr>
          <p:nvPr>
            <p:extLst>
              <p:ext uri="{D42A27DB-BD31-4B8C-83A1-F6EECF244321}">
                <p14:modId xmlns:p14="http://schemas.microsoft.com/office/powerpoint/2010/main" val="3648425697"/>
              </p:ext>
            </p:extLst>
          </p:nvPr>
        </p:nvGraphicFramePr>
        <p:xfrm>
          <a:off x="1507958" y="1973179"/>
          <a:ext cx="9127959" cy="4519695"/>
        </p:xfrm>
        <a:graphic>
          <a:graphicData uri="http://schemas.openxmlformats.org/drawingml/2006/table">
            <a:tbl>
              <a:tblPr>
                <a:tableStyleId>{5C22544A-7EE6-4342-B048-85BDC9FD1C3A}</a:tableStyleId>
              </a:tblPr>
              <a:tblGrid>
                <a:gridCol w="1244065">
                  <a:extLst>
                    <a:ext uri="{9D8B030D-6E8A-4147-A177-3AD203B41FA5}">
                      <a16:colId xmlns:a16="http://schemas.microsoft.com/office/drawing/2014/main" val="2334140581"/>
                    </a:ext>
                  </a:extLst>
                </a:gridCol>
                <a:gridCol w="998144">
                  <a:extLst>
                    <a:ext uri="{9D8B030D-6E8A-4147-A177-3AD203B41FA5}">
                      <a16:colId xmlns:a16="http://schemas.microsoft.com/office/drawing/2014/main" val="1892386943"/>
                    </a:ext>
                  </a:extLst>
                </a:gridCol>
                <a:gridCol w="1866096">
                  <a:extLst>
                    <a:ext uri="{9D8B030D-6E8A-4147-A177-3AD203B41FA5}">
                      <a16:colId xmlns:a16="http://schemas.microsoft.com/office/drawing/2014/main" val="2628628689"/>
                    </a:ext>
                  </a:extLst>
                </a:gridCol>
                <a:gridCol w="1793767">
                  <a:extLst>
                    <a:ext uri="{9D8B030D-6E8A-4147-A177-3AD203B41FA5}">
                      <a16:colId xmlns:a16="http://schemas.microsoft.com/office/drawing/2014/main" val="2280736510"/>
                    </a:ext>
                  </a:extLst>
                </a:gridCol>
                <a:gridCol w="1634642">
                  <a:extLst>
                    <a:ext uri="{9D8B030D-6E8A-4147-A177-3AD203B41FA5}">
                      <a16:colId xmlns:a16="http://schemas.microsoft.com/office/drawing/2014/main" val="3091058984"/>
                    </a:ext>
                  </a:extLst>
                </a:gridCol>
                <a:gridCol w="1591245">
                  <a:extLst>
                    <a:ext uri="{9D8B030D-6E8A-4147-A177-3AD203B41FA5}">
                      <a16:colId xmlns:a16="http://schemas.microsoft.com/office/drawing/2014/main" val="3074769613"/>
                    </a:ext>
                  </a:extLst>
                </a:gridCol>
              </a:tblGrid>
              <a:tr h="2284252">
                <a:tc>
                  <a:txBody>
                    <a:bodyPr/>
                    <a:lstStyle/>
                    <a:p>
                      <a:pPr algn="l" fontAlgn="ctr"/>
                      <a:r>
                        <a:rPr lang="en-NZ" sz="1800" u="none" strike="noStrike">
                          <a:effectLst/>
                        </a:rPr>
                        <a:t>River</a:t>
                      </a:r>
                      <a:endParaRPr lang="en-NZ" sz="1800" b="1" i="0" u="none" strike="noStrike">
                        <a:solidFill>
                          <a:srgbClr val="000000"/>
                        </a:solidFill>
                        <a:effectLst/>
                        <a:latin typeface="Aptos Narrow" panose="020B0004020202020204" pitchFamily="34" charset="0"/>
                      </a:endParaRPr>
                    </a:p>
                  </a:txBody>
                  <a:tcPr marL="7620" marR="7620" marT="7620" marB="0" anchor="ctr"/>
                </a:tc>
                <a:tc>
                  <a:txBody>
                    <a:bodyPr/>
                    <a:lstStyle/>
                    <a:p>
                      <a:pPr algn="l" fontAlgn="ctr"/>
                      <a:r>
                        <a:rPr lang="en-NZ" sz="1800" u="none" strike="noStrike">
                          <a:effectLst/>
                        </a:rPr>
                        <a:t>Mean Air temp 1950-1980</a:t>
                      </a:r>
                      <a:endParaRPr lang="en-NZ" sz="1800" b="1" i="0" u="none" strike="noStrike">
                        <a:solidFill>
                          <a:srgbClr val="000000"/>
                        </a:solidFill>
                        <a:effectLst/>
                        <a:latin typeface="Aptos Narrow" panose="020B0004020202020204" pitchFamily="34" charset="0"/>
                      </a:endParaRPr>
                    </a:p>
                  </a:txBody>
                  <a:tcPr marL="7620" marR="7620" marT="7620" marB="0" anchor="ctr"/>
                </a:tc>
                <a:tc>
                  <a:txBody>
                    <a:bodyPr/>
                    <a:lstStyle/>
                    <a:p>
                      <a:pPr algn="l" fontAlgn="ctr"/>
                      <a:r>
                        <a:rPr lang="en-US" sz="1800" u="none" strike="noStrike" dirty="0">
                          <a:effectLst/>
                        </a:rPr>
                        <a:t>Adjusted for 2025 according to rise quoted by Greer (+0.009°C/yr</a:t>
                      </a:r>
                      <a:endParaRPr lang="en-US" sz="1800" b="1"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l" fontAlgn="ctr"/>
                      <a:r>
                        <a:rPr lang="en-US" sz="1800" u="none" strike="noStrike" dirty="0">
                          <a:effectLst/>
                        </a:rPr>
                        <a:t>Adjusted for 2040 according to rise quoted by Greer (+0.009°C/yr)</a:t>
                      </a:r>
                      <a:endParaRPr lang="en-US" sz="1800" b="1"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l" fontAlgn="ctr"/>
                      <a:r>
                        <a:rPr lang="en-US" sz="1800" u="none" strike="noStrike" dirty="0">
                          <a:effectLst/>
                        </a:rPr>
                        <a:t>Adjusted for 2025 +0.0124°C/yr</a:t>
                      </a:r>
                      <a:endParaRPr lang="en-US" sz="1800" b="1"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l" fontAlgn="ctr"/>
                      <a:r>
                        <a:rPr lang="en-US" sz="1800" u="none" strike="noStrike" dirty="0">
                          <a:effectLst/>
                        </a:rPr>
                        <a:t>Adjusted for 2040 +0.0124°C/yr</a:t>
                      </a:r>
                      <a:endParaRPr lang="en-US" sz="1800" b="1" i="0" u="none" strike="noStrike" dirty="0">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367210820"/>
                  </a:ext>
                </a:extLst>
              </a:tr>
              <a:tr h="566182">
                <a:tc>
                  <a:txBody>
                    <a:bodyPr/>
                    <a:lstStyle/>
                    <a:p>
                      <a:pPr algn="r" fontAlgn="b"/>
                      <a:r>
                        <a:rPr lang="en-NZ" sz="1800" u="none" strike="noStrike">
                          <a:effectLst/>
                        </a:rPr>
                        <a:t>Makara</a:t>
                      </a:r>
                      <a:endParaRPr lang="en-NZ" sz="1800" b="0" i="0" u="none" strike="noStrike">
                        <a:solidFill>
                          <a:srgbClr val="000000"/>
                        </a:solidFill>
                        <a:effectLst/>
                        <a:latin typeface="Aptos Narrow" panose="020B0004020202020204" pitchFamily="34" charset="0"/>
                      </a:endParaRPr>
                    </a:p>
                  </a:txBody>
                  <a:tcPr marL="7620" marR="7620" marT="7620" marB="0" anchor="b"/>
                </a:tc>
                <a:tc>
                  <a:txBody>
                    <a:bodyPr/>
                    <a:lstStyle/>
                    <a:p>
                      <a:pPr algn="r" fontAlgn="b"/>
                      <a:r>
                        <a:rPr lang="en-NZ" sz="1800" u="none" strike="noStrike">
                          <a:effectLst/>
                        </a:rPr>
                        <a:t>11.93</a:t>
                      </a:r>
                      <a:endParaRPr lang="en-NZ" sz="1800" b="0" i="0" u="none" strike="noStrike">
                        <a:solidFill>
                          <a:srgbClr val="000000"/>
                        </a:solidFill>
                        <a:effectLst/>
                        <a:latin typeface="Aptos Narrow" panose="020B0004020202020204" pitchFamily="34" charset="0"/>
                      </a:endParaRPr>
                    </a:p>
                  </a:txBody>
                  <a:tcPr marL="7620" marR="7620" marT="7620" marB="0" anchor="b"/>
                </a:tc>
                <a:tc>
                  <a:txBody>
                    <a:bodyPr/>
                    <a:lstStyle/>
                    <a:p>
                      <a:pPr algn="r" fontAlgn="b"/>
                      <a:r>
                        <a:rPr lang="en-NZ" sz="1800" u="none" strike="noStrike" dirty="0">
                          <a:solidFill>
                            <a:schemeClr val="tx1"/>
                          </a:solidFill>
                          <a:effectLst/>
                        </a:rPr>
                        <a:t>12.47</a:t>
                      </a:r>
                      <a:endParaRPr lang="en-NZ" sz="1800" b="0" i="0" u="none" strike="noStrike" dirty="0">
                        <a:solidFill>
                          <a:schemeClr val="tx1"/>
                        </a:solidFill>
                        <a:effectLst/>
                        <a:latin typeface="Aptos Narrow" panose="020B0004020202020204" pitchFamily="34" charset="0"/>
                      </a:endParaRPr>
                    </a:p>
                  </a:txBody>
                  <a:tcPr marL="7620" marR="7620" marT="7620" marB="0" anchor="b"/>
                </a:tc>
                <a:tc>
                  <a:txBody>
                    <a:bodyPr/>
                    <a:lstStyle/>
                    <a:p>
                      <a:pPr algn="r" fontAlgn="b"/>
                      <a:r>
                        <a:rPr lang="en-NZ" sz="1800" u="none" strike="noStrike" dirty="0">
                          <a:solidFill>
                            <a:schemeClr val="tx1"/>
                          </a:solidFill>
                          <a:effectLst/>
                        </a:rPr>
                        <a:t>12.61</a:t>
                      </a:r>
                      <a:endParaRPr lang="en-NZ" sz="1800" b="0" i="0" u="none" strike="noStrike" dirty="0">
                        <a:solidFill>
                          <a:schemeClr val="tx1"/>
                        </a:solidFill>
                        <a:effectLst/>
                        <a:latin typeface="Aptos Narrow" panose="020B0004020202020204" pitchFamily="34" charset="0"/>
                      </a:endParaRPr>
                    </a:p>
                  </a:txBody>
                  <a:tcPr marL="7620" marR="7620" marT="7620" marB="0" anchor="b"/>
                </a:tc>
                <a:tc>
                  <a:txBody>
                    <a:bodyPr/>
                    <a:lstStyle/>
                    <a:p>
                      <a:pPr algn="r" fontAlgn="b"/>
                      <a:r>
                        <a:rPr lang="en-NZ" sz="1800" u="none" strike="noStrike">
                          <a:effectLst/>
                        </a:rPr>
                        <a:t>12.67</a:t>
                      </a:r>
                      <a:endParaRPr lang="en-NZ" sz="1800" b="0" i="0" u="none" strike="noStrike">
                        <a:solidFill>
                          <a:srgbClr val="9C0006"/>
                        </a:solidFill>
                        <a:effectLst/>
                        <a:latin typeface="Aptos Narrow" panose="020B0004020202020204" pitchFamily="34" charset="0"/>
                      </a:endParaRPr>
                    </a:p>
                  </a:txBody>
                  <a:tcPr marL="7620" marR="7620" marT="7620" marB="0" anchor="b"/>
                </a:tc>
                <a:tc>
                  <a:txBody>
                    <a:bodyPr/>
                    <a:lstStyle/>
                    <a:p>
                      <a:pPr algn="r" fontAlgn="b"/>
                      <a:r>
                        <a:rPr lang="en-NZ" sz="1800" u="none" strike="noStrike">
                          <a:effectLst/>
                        </a:rPr>
                        <a:t>12.86</a:t>
                      </a:r>
                      <a:endParaRPr lang="en-NZ" sz="1800" b="0" i="0" u="none" strike="noStrike">
                        <a:solidFill>
                          <a:srgbClr val="9C0006"/>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1808525521"/>
                  </a:ext>
                </a:extLst>
              </a:tr>
              <a:tr h="575944">
                <a:tc>
                  <a:txBody>
                    <a:bodyPr/>
                    <a:lstStyle/>
                    <a:p>
                      <a:pPr algn="r" fontAlgn="b"/>
                      <a:r>
                        <a:rPr lang="en-NZ" sz="1800" u="none" strike="noStrike">
                          <a:effectLst/>
                        </a:rPr>
                        <a:t>Hutt </a:t>
                      </a:r>
                      <a:endParaRPr lang="en-NZ" sz="1800" b="0" i="0" u="none" strike="noStrike">
                        <a:solidFill>
                          <a:srgbClr val="000000"/>
                        </a:solidFill>
                        <a:effectLst/>
                        <a:latin typeface="Aptos Narrow" panose="020B0004020202020204" pitchFamily="34" charset="0"/>
                      </a:endParaRPr>
                    </a:p>
                  </a:txBody>
                  <a:tcPr marL="7620" marR="7620" marT="7620" marB="0" anchor="b"/>
                </a:tc>
                <a:tc>
                  <a:txBody>
                    <a:bodyPr/>
                    <a:lstStyle/>
                    <a:p>
                      <a:pPr algn="r" fontAlgn="b"/>
                      <a:r>
                        <a:rPr lang="en-NZ" sz="1800" u="none" strike="noStrike">
                          <a:effectLst/>
                        </a:rPr>
                        <a:t>10.63</a:t>
                      </a:r>
                      <a:endParaRPr lang="en-NZ" sz="1800" b="0" i="0" u="none" strike="noStrike">
                        <a:solidFill>
                          <a:srgbClr val="000000"/>
                        </a:solidFill>
                        <a:effectLst/>
                        <a:latin typeface="Aptos Narrow" panose="020B0004020202020204" pitchFamily="34" charset="0"/>
                      </a:endParaRPr>
                    </a:p>
                  </a:txBody>
                  <a:tcPr marL="7620" marR="7620" marT="7620" marB="0" anchor="b"/>
                </a:tc>
                <a:tc>
                  <a:txBody>
                    <a:bodyPr/>
                    <a:lstStyle/>
                    <a:p>
                      <a:pPr algn="r" fontAlgn="b"/>
                      <a:r>
                        <a:rPr lang="en-NZ" sz="1800" u="none" strike="noStrike">
                          <a:effectLst/>
                        </a:rPr>
                        <a:t>11.17</a:t>
                      </a:r>
                      <a:endParaRPr lang="en-NZ" sz="1800" b="0" i="0" u="none" strike="noStrike">
                        <a:solidFill>
                          <a:srgbClr val="000000"/>
                        </a:solidFill>
                        <a:effectLst/>
                        <a:latin typeface="Aptos Narrow" panose="020B0004020202020204" pitchFamily="34" charset="0"/>
                      </a:endParaRPr>
                    </a:p>
                  </a:txBody>
                  <a:tcPr marL="7620" marR="7620" marT="7620" marB="0" anchor="b"/>
                </a:tc>
                <a:tc>
                  <a:txBody>
                    <a:bodyPr/>
                    <a:lstStyle/>
                    <a:p>
                      <a:pPr algn="r" fontAlgn="b"/>
                      <a:r>
                        <a:rPr lang="en-NZ" sz="1800" u="none" strike="noStrike" dirty="0">
                          <a:effectLst/>
                        </a:rPr>
                        <a:t>11.31</a:t>
                      </a:r>
                      <a:endParaRPr lang="en-NZ" sz="1800" b="0" i="0" u="none" strike="noStrike" dirty="0">
                        <a:solidFill>
                          <a:srgbClr val="000000"/>
                        </a:solidFill>
                        <a:effectLst/>
                        <a:latin typeface="Aptos Narrow" panose="020B0004020202020204" pitchFamily="34" charset="0"/>
                      </a:endParaRPr>
                    </a:p>
                  </a:txBody>
                  <a:tcPr marL="7620" marR="7620" marT="7620" marB="0" anchor="b"/>
                </a:tc>
                <a:tc>
                  <a:txBody>
                    <a:bodyPr/>
                    <a:lstStyle/>
                    <a:p>
                      <a:pPr algn="r" fontAlgn="b"/>
                      <a:r>
                        <a:rPr lang="en-NZ" sz="1800" u="none" strike="noStrike">
                          <a:effectLst/>
                        </a:rPr>
                        <a:t>11.37</a:t>
                      </a:r>
                      <a:endParaRPr lang="en-NZ" sz="1800" b="0" i="0" u="none" strike="noStrike">
                        <a:solidFill>
                          <a:srgbClr val="000000"/>
                        </a:solidFill>
                        <a:effectLst/>
                        <a:latin typeface="Aptos Narrow" panose="020B0004020202020204" pitchFamily="34" charset="0"/>
                      </a:endParaRPr>
                    </a:p>
                  </a:txBody>
                  <a:tcPr marL="7620" marR="7620" marT="7620" marB="0" anchor="b"/>
                </a:tc>
                <a:tc>
                  <a:txBody>
                    <a:bodyPr/>
                    <a:lstStyle/>
                    <a:p>
                      <a:pPr algn="r" fontAlgn="b"/>
                      <a:r>
                        <a:rPr lang="en-NZ" sz="1800" u="none" strike="noStrike">
                          <a:effectLst/>
                        </a:rPr>
                        <a:t>11.56</a:t>
                      </a:r>
                      <a:endParaRPr lang="en-NZ" sz="1800" b="0" i="0" u="none" strike="noStrike">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3143896322"/>
                  </a:ext>
                </a:extLst>
              </a:tr>
              <a:tr h="566182">
                <a:tc>
                  <a:txBody>
                    <a:bodyPr/>
                    <a:lstStyle/>
                    <a:p>
                      <a:pPr algn="r" fontAlgn="b"/>
                      <a:r>
                        <a:rPr lang="en-NZ" sz="1800" u="none" strike="noStrike">
                          <a:effectLst/>
                        </a:rPr>
                        <a:t>Mangaroa</a:t>
                      </a:r>
                      <a:endParaRPr lang="en-NZ" sz="1800" b="0" i="0" u="none" strike="noStrike">
                        <a:solidFill>
                          <a:srgbClr val="000000"/>
                        </a:solidFill>
                        <a:effectLst/>
                        <a:latin typeface="Aptos Narrow" panose="020B0004020202020204" pitchFamily="34" charset="0"/>
                      </a:endParaRPr>
                    </a:p>
                  </a:txBody>
                  <a:tcPr marL="7620" marR="7620" marT="7620" marB="0" anchor="b"/>
                </a:tc>
                <a:tc>
                  <a:txBody>
                    <a:bodyPr/>
                    <a:lstStyle/>
                    <a:p>
                      <a:pPr algn="r" fontAlgn="b"/>
                      <a:r>
                        <a:rPr lang="en-NZ" sz="1800" u="none" strike="noStrike">
                          <a:effectLst/>
                        </a:rPr>
                        <a:t>10.90</a:t>
                      </a:r>
                      <a:endParaRPr lang="en-NZ" sz="1800" b="0" i="0" u="none" strike="noStrike">
                        <a:solidFill>
                          <a:srgbClr val="000000"/>
                        </a:solidFill>
                        <a:effectLst/>
                        <a:latin typeface="Aptos Narrow" panose="020B0004020202020204" pitchFamily="34" charset="0"/>
                      </a:endParaRPr>
                    </a:p>
                  </a:txBody>
                  <a:tcPr marL="7620" marR="7620" marT="7620" marB="0" anchor="b"/>
                </a:tc>
                <a:tc>
                  <a:txBody>
                    <a:bodyPr/>
                    <a:lstStyle/>
                    <a:p>
                      <a:pPr algn="r" fontAlgn="b"/>
                      <a:r>
                        <a:rPr lang="en-NZ" sz="1800" u="none" strike="noStrike" dirty="0">
                          <a:effectLst/>
                        </a:rPr>
                        <a:t>11.44</a:t>
                      </a:r>
                      <a:endParaRPr lang="en-NZ" sz="1800" b="0" i="0" u="none" strike="noStrike" dirty="0">
                        <a:solidFill>
                          <a:srgbClr val="000000"/>
                        </a:solidFill>
                        <a:effectLst/>
                        <a:latin typeface="Aptos Narrow" panose="020B0004020202020204" pitchFamily="34" charset="0"/>
                      </a:endParaRPr>
                    </a:p>
                  </a:txBody>
                  <a:tcPr marL="7620" marR="7620" marT="7620" marB="0" anchor="b"/>
                </a:tc>
                <a:tc>
                  <a:txBody>
                    <a:bodyPr/>
                    <a:lstStyle/>
                    <a:p>
                      <a:pPr algn="r" fontAlgn="b"/>
                      <a:r>
                        <a:rPr lang="en-NZ" sz="1800" u="none" strike="noStrike" dirty="0">
                          <a:effectLst/>
                        </a:rPr>
                        <a:t>11.58</a:t>
                      </a:r>
                      <a:endParaRPr lang="en-NZ" sz="1800" b="0" i="0" u="none" strike="noStrike" dirty="0">
                        <a:solidFill>
                          <a:srgbClr val="000000"/>
                        </a:solidFill>
                        <a:effectLst/>
                        <a:latin typeface="Aptos Narrow" panose="020B0004020202020204" pitchFamily="34" charset="0"/>
                      </a:endParaRPr>
                    </a:p>
                  </a:txBody>
                  <a:tcPr marL="7620" marR="7620" marT="7620" marB="0" anchor="b"/>
                </a:tc>
                <a:tc>
                  <a:txBody>
                    <a:bodyPr/>
                    <a:lstStyle/>
                    <a:p>
                      <a:pPr algn="r" fontAlgn="b"/>
                      <a:r>
                        <a:rPr lang="en-NZ" sz="1800" u="none" strike="noStrike">
                          <a:effectLst/>
                        </a:rPr>
                        <a:t>11.64</a:t>
                      </a:r>
                      <a:endParaRPr lang="en-NZ" sz="1800" b="0" i="0" u="none" strike="noStrike">
                        <a:solidFill>
                          <a:srgbClr val="000000"/>
                        </a:solidFill>
                        <a:effectLst/>
                        <a:latin typeface="Aptos Narrow" panose="020B0004020202020204" pitchFamily="34" charset="0"/>
                      </a:endParaRPr>
                    </a:p>
                  </a:txBody>
                  <a:tcPr marL="7620" marR="7620" marT="7620" marB="0" anchor="b"/>
                </a:tc>
                <a:tc>
                  <a:txBody>
                    <a:bodyPr/>
                    <a:lstStyle/>
                    <a:p>
                      <a:pPr algn="r" fontAlgn="b"/>
                      <a:r>
                        <a:rPr lang="en-NZ" sz="1800" u="none" strike="noStrike">
                          <a:effectLst/>
                        </a:rPr>
                        <a:t>11.83</a:t>
                      </a:r>
                      <a:endParaRPr lang="en-NZ" sz="1800" b="0" i="0" u="none" strike="noStrike">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679855770"/>
                  </a:ext>
                </a:extLst>
              </a:tr>
              <a:tr h="527135">
                <a:tc>
                  <a:txBody>
                    <a:bodyPr/>
                    <a:lstStyle/>
                    <a:p>
                      <a:pPr algn="r" fontAlgn="b"/>
                      <a:r>
                        <a:rPr lang="en-NZ" sz="1800" u="none" strike="noStrike">
                          <a:effectLst/>
                        </a:rPr>
                        <a:t>Horokiri</a:t>
                      </a:r>
                      <a:endParaRPr lang="en-NZ" sz="1800" b="0" i="0" u="none" strike="noStrike">
                        <a:solidFill>
                          <a:srgbClr val="000000"/>
                        </a:solidFill>
                        <a:effectLst/>
                        <a:latin typeface="Aptos Narrow" panose="020B0004020202020204" pitchFamily="34" charset="0"/>
                      </a:endParaRPr>
                    </a:p>
                  </a:txBody>
                  <a:tcPr marL="7620" marR="7620" marT="7620" marB="0" anchor="b"/>
                </a:tc>
                <a:tc>
                  <a:txBody>
                    <a:bodyPr/>
                    <a:lstStyle/>
                    <a:p>
                      <a:pPr algn="r" fontAlgn="b"/>
                      <a:r>
                        <a:rPr lang="en-NZ" sz="1800" u="none" strike="noStrike">
                          <a:effectLst/>
                        </a:rPr>
                        <a:t>11.57</a:t>
                      </a:r>
                      <a:endParaRPr lang="en-NZ" sz="1800" b="0" i="0" u="none" strike="noStrike">
                        <a:solidFill>
                          <a:srgbClr val="000000"/>
                        </a:solidFill>
                        <a:effectLst/>
                        <a:latin typeface="Aptos Narrow" panose="020B0004020202020204" pitchFamily="34" charset="0"/>
                      </a:endParaRPr>
                    </a:p>
                  </a:txBody>
                  <a:tcPr marL="7620" marR="7620" marT="7620" marB="0" anchor="b"/>
                </a:tc>
                <a:tc>
                  <a:txBody>
                    <a:bodyPr/>
                    <a:lstStyle/>
                    <a:p>
                      <a:pPr algn="r" fontAlgn="b"/>
                      <a:r>
                        <a:rPr lang="en-NZ" sz="1800" u="none" strike="noStrike" dirty="0">
                          <a:effectLst/>
                        </a:rPr>
                        <a:t>12.11</a:t>
                      </a:r>
                      <a:endParaRPr lang="en-NZ" sz="1800" b="0" i="0" u="none" strike="noStrike" dirty="0">
                        <a:solidFill>
                          <a:srgbClr val="9C0006"/>
                        </a:solidFill>
                        <a:effectLst/>
                        <a:latin typeface="Aptos Narrow" panose="020B0004020202020204" pitchFamily="34" charset="0"/>
                      </a:endParaRPr>
                    </a:p>
                  </a:txBody>
                  <a:tcPr marL="7620" marR="7620" marT="7620" marB="0" anchor="b"/>
                </a:tc>
                <a:tc>
                  <a:txBody>
                    <a:bodyPr/>
                    <a:lstStyle/>
                    <a:p>
                      <a:pPr algn="r" fontAlgn="b"/>
                      <a:r>
                        <a:rPr lang="en-NZ" sz="1800" u="none" strike="noStrike" dirty="0">
                          <a:effectLst/>
                        </a:rPr>
                        <a:t>12.25</a:t>
                      </a:r>
                      <a:endParaRPr lang="en-NZ" sz="1800" b="0" i="0" u="none" strike="noStrike" dirty="0">
                        <a:solidFill>
                          <a:srgbClr val="9C0006"/>
                        </a:solidFill>
                        <a:effectLst/>
                        <a:latin typeface="Aptos Narrow" panose="020B0004020202020204" pitchFamily="34" charset="0"/>
                      </a:endParaRPr>
                    </a:p>
                  </a:txBody>
                  <a:tcPr marL="7620" marR="7620" marT="7620" marB="0" anchor="b"/>
                </a:tc>
                <a:tc>
                  <a:txBody>
                    <a:bodyPr/>
                    <a:lstStyle/>
                    <a:p>
                      <a:pPr algn="r" fontAlgn="b"/>
                      <a:r>
                        <a:rPr lang="en-NZ" sz="1800" u="none" strike="noStrike">
                          <a:effectLst/>
                        </a:rPr>
                        <a:t>12.31</a:t>
                      </a:r>
                      <a:endParaRPr lang="en-NZ" sz="1800" b="0" i="0" u="none" strike="noStrike">
                        <a:solidFill>
                          <a:srgbClr val="9C0006"/>
                        </a:solidFill>
                        <a:effectLst/>
                        <a:latin typeface="Aptos Narrow" panose="020B0004020202020204" pitchFamily="34" charset="0"/>
                      </a:endParaRPr>
                    </a:p>
                  </a:txBody>
                  <a:tcPr marL="7620" marR="7620" marT="7620" marB="0" anchor="b"/>
                </a:tc>
                <a:tc>
                  <a:txBody>
                    <a:bodyPr/>
                    <a:lstStyle/>
                    <a:p>
                      <a:pPr algn="r" fontAlgn="b"/>
                      <a:r>
                        <a:rPr lang="en-NZ" sz="1800" u="none" strike="noStrike" dirty="0">
                          <a:effectLst/>
                        </a:rPr>
                        <a:t>12.50</a:t>
                      </a:r>
                      <a:endParaRPr lang="en-NZ" sz="1800" b="0" i="0" u="none" strike="noStrike" dirty="0">
                        <a:solidFill>
                          <a:srgbClr val="9C0006"/>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1495016272"/>
                  </a:ext>
                </a:extLst>
              </a:tr>
            </a:tbl>
          </a:graphicData>
        </a:graphic>
      </p:graphicFrame>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82DE41F2-2D34-03A9-2CEF-EA585E119FAF}"/>
                  </a:ext>
                </a:extLst>
              </p14:cNvPr>
              <p14:cNvContentPartPr/>
              <p14:nvPr/>
            </p14:nvContentPartPr>
            <p14:xfrm>
              <a:off x="4982136" y="4590353"/>
              <a:ext cx="635040" cy="38160"/>
            </p14:xfrm>
          </p:contentPart>
        </mc:Choice>
        <mc:Fallback xmlns="">
          <p:pic>
            <p:nvPicPr>
              <p:cNvPr id="6" name="Ink 5">
                <a:extLst>
                  <a:ext uri="{FF2B5EF4-FFF2-40B4-BE49-F238E27FC236}">
                    <a16:creationId xmlns:a16="http://schemas.microsoft.com/office/drawing/2014/main" id="{82DE41F2-2D34-03A9-2CEF-EA585E119FAF}"/>
                  </a:ext>
                </a:extLst>
              </p:cNvPr>
              <p:cNvPicPr/>
              <p:nvPr/>
            </p:nvPicPr>
            <p:blipFill>
              <a:blip r:embed="rId4"/>
              <a:stretch>
                <a:fillRect/>
              </a:stretch>
            </p:blipFill>
            <p:spPr>
              <a:xfrm>
                <a:off x="4928136" y="4482353"/>
                <a:ext cx="742680" cy="2538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11DF0C8D-E130-3032-7697-E77C39E76DE1}"/>
                  </a:ext>
                </a:extLst>
              </p14:cNvPr>
              <p14:cNvContentPartPr/>
              <p14:nvPr/>
            </p14:nvContentPartPr>
            <p14:xfrm>
              <a:off x="6848376" y="4607633"/>
              <a:ext cx="502200" cy="39600"/>
            </p14:xfrm>
          </p:contentPart>
        </mc:Choice>
        <mc:Fallback xmlns="">
          <p:pic>
            <p:nvPicPr>
              <p:cNvPr id="7" name="Ink 6">
                <a:extLst>
                  <a:ext uri="{FF2B5EF4-FFF2-40B4-BE49-F238E27FC236}">
                    <a16:creationId xmlns:a16="http://schemas.microsoft.com/office/drawing/2014/main" id="{11DF0C8D-E130-3032-7697-E77C39E76DE1}"/>
                  </a:ext>
                </a:extLst>
              </p:cNvPr>
              <p:cNvPicPr/>
              <p:nvPr/>
            </p:nvPicPr>
            <p:blipFill>
              <a:blip r:embed="rId6"/>
              <a:stretch>
                <a:fillRect/>
              </a:stretch>
            </p:blipFill>
            <p:spPr>
              <a:xfrm>
                <a:off x="6794736" y="4499633"/>
                <a:ext cx="609840" cy="2552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Ink 11">
                <a:extLst>
                  <a:ext uri="{FF2B5EF4-FFF2-40B4-BE49-F238E27FC236}">
                    <a16:creationId xmlns:a16="http://schemas.microsoft.com/office/drawing/2014/main" id="{1403F552-FA88-8340-9AEA-E82E417D6C94}"/>
                  </a:ext>
                </a:extLst>
              </p14:cNvPr>
              <p14:cNvContentPartPr/>
              <p14:nvPr/>
            </p14:nvContentPartPr>
            <p14:xfrm>
              <a:off x="5094096" y="6287753"/>
              <a:ext cx="520920" cy="94320"/>
            </p14:xfrm>
          </p:contentPart>
        </mc:Choice>
        <mc:Fallback xmlns="">
          <p:pic>
            <p:nvPicPr>
              <p:cNvPr id="12" name="Ink 11">
                <a:extLst>
                  <a:ext uri="{FF2B5EF4-FFF2-40B4-BE49-F238E27FC236}">
                    <a16:creationId xmlns:a16="http://schemas.microsoft.com/office/drawing/2014/main" id="{1403F552-FA88-8340-9AEA-E82E417D6C94}"/>
                  </a:ext>
                </a:extLst>
              </p:cNvPr>
              <p:cNvPicPr/>
              <p:nvPr/>
            </p:nvPicPr>
            <p:blipFill>
              <a:blip r:embed="rId12"/>
              <a:stretch>
                <a:fillRect/>
              </a:stretch>
            </p:blipFill>
            <p:spPr>
              <a:xfrm>
                <a:off x="5040096" y="6180113"/>
                <a:ext cx="628560" cy="3099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99187D7E-CDE9-3FE6-CA99-2F08C0E2B6B6}"/>
                  </a:ext>
                </a:extLst>
              </p14:cNvPr>
              <p14:cNvContentPartPr/>
              <p14:nvPr/>
            </p14:nvContentPartPr>
            <p14:xfrm>
              <a:off x="6885456" y="6307913"/>
              <a:ext cx="486000" cy="17280"/>
            </p14:xfrm>
          </p:contentPart>
        </mc:Choice>
        <mc:Fallback xmlns="">
          <p:pic>
            <p:nvPicPr>
              <p:cNvPr id="13" name="Ink 12">
                <a:extLst>
                  <a:ext uri="{FF2B5EF4-FFF2-40B4-BE49-F238E27FC236}">
                    <a16:creationId xmlns:a16="http://schemas.microsoft.com/office/drawing/2014/main" id="{99187D7E-CDE9-3FE6-CA99-2F08C0E2B6B6}"/>
                  </a:ext>
                </a:extLst>
              </p:cNvPr>
              <p:cNvPicPr/>
              <p:nvPr/>
            </p:nvPicPr>
            <p:blipFill>
              <a:blip r:embed="rId14"/>
              <a:stretch>
                <a:fillRect/>
              </a:stretch>
            </p:blipFill>
            <p:spPr>
              <a:xfrm>
                <a:off x="6831816" y="6199913"/>
                <a:ext cx="593640" cy="2329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 name="Ink 2">
                <a:extLst>
                  <a:ext uri="{FF2B5EF4-FFF2-40B4-BE49-F238E27FC236}">
                    <a16:creationId xmlns:a16="http://schemas.microsoft.com/office/drawing/2014/main" id="{308D5416-A9BC-CC73-3B07-0078AC4DFDA6}"/>
                  </a:ext>
                </a:extLst>
              </p14:cNvPr>
              <p14:cNvContentPartPr/>
              <p14:nvPr/>
            </p14:nvContentPartPr>
            <p14:xfrm>
              <a:off x="-8825383" y="5720124"/>
              <a:ext cx="360" cy="360"/>
            </p14:xfrm>
          </p:contentPart>
        </mc:Choice>
        <mc:Fallback xmlns="">
          <p:pic>
            <p:nvPicPr>
              <p:cNvPr id="3" name="Ink 2">
                <a:extLst>
                  <a:ext uri="{FF2B5EF4-FFF2-40B4-BE49-F238E27FC236}">
                    <a16:creationId xmlns:a16="http://schemas.microsoft.com/office/drawing/2014/main" id="{308D5416-A9BC-CC73-3B07-0078AC4DFDA6}"/>
                  </a:ext>
                </a:extLst>
              </p:cNvPr>
              <p:cNvPicPr/>
              <p:nvPr/>
            </p:nvPicPr>
            <p:blipFill>
              <a:blip r:embed="rId16"/>
              <a:stretch>
                <a:fillRect/>
              </a:stretch>
            </p:blipFill>
            <p:spPr>
              <a:xfrm>
                <a:off x="-8879383" y="5612124"/>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8" name="Ink 7">
                <a:extLst>
                  <a:ext uri="{FF2B5EF4-FFF2-40B4-BE49-F238E27FC236}">
                    <a16:creationId xmlns:a16="http://schemas.microsoft.com/office/drawing/2014/main" id="{BE3F1474-7044-A490-4AF7-A48D174BA839}"/>
                  </a:ext>
                </a:extLst>
              </p14:cNvPr>
              <p14:cNvContentPartPr/>
              <p14:nvPr/>
            </p14:nvContentPartPr>
            <p14:xfrm>
              <a:off x="8548577" y="4635804"/>
              <a:ext cx="510840" cy="21600"/>
            </p14:xfrm>
          </p:contentPart>
        </mc:Choice>
        <mc:Fallback xmlns="">
          <p:pic>
            <p:nvPicPr>
              <p:cNvPr id="8" name="Ink 7">
                <a:extLst>
                  <a:ext uri="{FF2B5EF4-FFF2-40B4-BE49-F238E27FC236}">
                    <a16:creationId xmlns:a16="http://schemas.microsoft.com/office/drawing/2014/main" id="{BE3F1474-7044-A490-4AF7-A48D174BA839}"/>
                  </a:ext>
                </a:extLst>
              </p:cNvPr>
              <p:cNvPicPr/>
              <p:nvPr/>
            </p:nvPicPr>
            <p:blipFill>
              <a:blip r:embed="rId18"/>
              <a:stretch>
                <a:fillRect/>
              </a:stretch>
            </p:blipFill>
            <p:spPr>
              <a:xfrm>
                <a:off x="8494937" y="4527804"/>
                <a:ext cx="61848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5" name="Ink 14">
                <a:extLst>
                  <a:ext uri="{FF2B5EF4-FFF2-40B4-BE49-F238E27FC236}">
                    <a16:creationId xmlns:a16="http://schemas.microsoft.com/office/drawing/2014/main" id="{05CDFF5E-91F6-7A74-1CF7-36566EBC663F}"/>
                  </a:ext>
                </a:extLst>
              </p14:cNvPr>
              <p14:cNvContentPartPr/>
              <p14:nvPr/>
            </p14:nvContentPartPr>
            <p14:xfrm>
              <a:off x="10100897" y="4657044"/>
              <a:ext cx="531720" cy="360"/>
            </p14:xfrm>
          </p:contentPart>
        </mc:Choice>
        <mc:Fallback xmlns="">
          <p:pic>
            <p:nvPicPr>
              <p:cNvPr id="15" name="Ink 14">
                <a:extLst>
                  <a:ext uri="{FF2B5EF4-FFF2-40B4-BE49-F238E27FC236}">
                    <a16:creationId xmlns:a16="http://schemas.microsoft.com/office/drawing/2014/main" id="{05CDFF5E-91F6-7A74-1CF7-36566EBC663F}"/>
                  </a:ext>
                </a:extLst>
              </p:cNvPr>
              <p:cNvPicPr/>
              <p:nvPr/>
            </p:nvPicPr>
            <p:blipFill>
              <a:blip r:embed="rId20"/>
              <a:stretch>
                <a:fillRect/>
              </a:stretch>
            </p:blipFill>
            <p:spPr>
              <a:xfrm>
                <a:off x="10047257" y="4549044"/>
                <a:ext cx="6393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7" name="Ink 16">
                <a:extLst>
                  <a:ext uri="{FF2B5EF4-FFF2-40B4-BE49-F238E27FC236}">
                    <a16:creationId xmlns:a16="http://schemas.microsoft.com/office/drawing/2014/main" id="{41CA5CEA-AFC2-13C8-7580-811A19F218E7}"/>
                  </a:ext>
                </a:extLst>
              </p14:cNvPr>
              <p14:cNvContentPartPr/>
              <p14:nvPr/>
            </p14:nvContentPartPr>
            <p14:xfrm>
              <a:off x="8484497" y="6319524"/>
              <a:ext cx="597600" cy="38520"/>
            </p14:xfrm>
          </p:contentPart>
        </mc:Choice>
        <mc:Fallback xmlns="">
          <p:pic>
            <p:nvPicPr>
              <p:cNvPr id="17" name="Ink 16">
                <a:extLst>
                  <a:ext uri="{FF2B5EF4-FFF2-40B4-BE49-F238E27FC236}">
                    <a16:creationId xmlns:a16="http://schemas.microsoft.com/office/drawing/2014/main" id="{41CA5CEA-AFC2-13C8-7580-811A19F218E7}"/>
                  </a:ext>
                </a:extLst>
              </p:cNvPr>
              <p:cNvPicPr/>
              <p:nvPr/>
            </p:nvPicPr>
            <p:blipFill>
              <a:blip r:embed="rId22"/>
              <a:stretch>
                <a:fillRect/>
              </a:stretch>
            </p:blipFill>
            <p:spPr>
              <a:xfrm>
                <a:off x="8430857" y="6211884"/>
                <a:ext cx="705240" cy="2541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9" name="Ink 18">
                <a:extLst>
                  <a:ext uri="{FF2B5EF4-FFF2-40B4-BE49-F238E27FC236}">
                    <a16:creationId xmlns:a16="http://schemas.microsoft.com/office/drawing/2014/main" id="{380CA455-4C1F-4F62-614C-DFFBEF250026}"/>
                  </a:ext>
                </a:extLst>
              </p14:cNvPr>
              <p14:cNvContentPartPr/>
              <p14:nvPr/>
            </p14:nvContentPartPr>
            <p14:xfrm>
              <a:off x="10164257" y="6273444"/>
              <a:ext cx="468360" cy="21600"/>
            </p14:xfrm>
          </p:contentPart>
        </mc:Choice>
        <mc:Fallback xmlns="">
          <p:pic>
            <p:nvPicPr>
              <p:cNvPr id="19" name="Ink 18">
                <a:extLst>
                  <a:ext uri="{FF2B5EF4-FFF2-40B4-BE49-F238E27FC236}">
                    <a16:creationId xmlns:a16="http://schemas.microsoft.com/office/drawing/2014/main" id="{380CA455-4C1F-4F62-614C-DFFBEF250026}"/>
                  </a:ext>
                </a:extLst>
              </p:cNvPr>
              <p:cNvPicPr/>
              <p:nvPr/>
            </p:nvPicPr>
            <p:blipFill>
              <a:blip r:embed="rId24"/>
              <a:stretch>
                <a:fillRect/>
              </a:stretch>
            </p:blipFill>
            <p:spPr>
              <a:xfrm>
                <a:off x="10110617" y="6165444"/>
                <a:ext cx="57600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1" name="Ink 20">
                <a:extLst>
                  <a:ext uri="{FF2B5EF4-FFF2-40B4-BE49-F238E27FC236}">
                    <a16:creationId xmlns:a16="http://schemas.microsoft.com/office/drawing/2014/main" id="{197FDCA0-9DE7-75E4-BCD7-1A02BF2C492A}"/>
                  </a:ext>
                </a:extLst>
              </p14:cNvPr>
              <p14:cNvContentPartPr/>
              <p14:nvPr/>
            </p14:nvContentPartPr>
            <p14:xfrm>
              <a:off x="7463897" y="3380844"/>
              <a:ext cx="1255320" cy="360"/>
            </p14:xfrm>
          </p:contentPart>
        </mc:Choice>
        <mc:Fallback xmlns="">
          <p:pic>
            <p:nvPicPr>
              <p:cNvPr id="21" name="Ink 20">
                <a:extLst>
                  <a:ext uri="{FF2B5EF4-FFF2-40B4-BE49-F238E27FC236}">
                    <a16:creationId xmlns:a16="http://schemas.microsoft.com/office/drawing/2014/main" id="{197FDCA0-9DE7-75E4-BCD7-1A02BF2C492A}"/>
                  </a:ext>
                </a:extLst>
              </p:cNvPr>
              <p:cNvPicPr/>
              <p:nvPr/>
            </p:nvPicPr>
            <p:blipFill>
              <a:blip r:embed="rId26"/>
              <a:stretch>
                <a:fillRect/>
              </a:stretch>
            </p:blipFill>
            <p:spPr>
              <a:xfrm>
                <a:off x="7409897" y="3273204"/>
                <a:ext cx="13629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3" name="Ink 22">
                <a:extLst>
                  <a:ext uri="{FF2B5EF4-FFF2-40B4-BE49-F238E27FC236}">
                    <a16:creationId xmlns:a16="http://schemas.microsoft.com/office/drawing/2014/main" id="{414CE59E-F054-1666-0919-5246E2C699DC}"/>
                  </a:ext>
                </a:extLst>
              </p14:cNvPr>
              <p14:cNvContentPartPr/>
              <p14:nvPr/>
            </p14:nvContentPartPr>
            <p14:xfrm>
              <a:off x="9059057" y="3380844"/>
              <a:ext cx="1212120" cy="42840"/>
            </p14:xfrm>
          </p:contentPart>
        </mc:Choice>
        <mc:Fallback xmlns="">
          <p:pic>
            <p:nvPicPr>
              <p:cNvPr id="23" name="Ink 22">
                <a:extLst>
                  <a:ext uri="{FF2B5EF4-FFF2-40B4-BE49-F238E27FC236}">
                    <a16:creationId xmlns:a16="http://schemas.microsoft.com/office/drawing/2014/main" id="{414CE59E-F054-1666-0919-5246E2C699DC}"/>
                  </a:ext>
                </a:extLst>
              </p:cNvPr>
              <p:cNvPicPr/>
              <p:nvPr/>
            </p:nvPicPr>
            <p:blipFill>
              <a:blip r:embed="rId28"/>
              <a:stretch>
                <a:fillRect/>
              </a:stretch>
            </p:blipFill>
            <p:spPr>
              <a:xfrm>
                <a:off x="9005057" y="3273204"/>
                <a:ext cx="1319760" cy="258480"/>
              </a:xfrm>
              <a:prstGeom prst="rect">
                <a:avLst/>
              </a:prstGeom>
            </p:spPr>
          </p:pic>
        </mc:Fallback>
      </mc:AlternateContent>
    </p:spTree>
    <p:extLst>
      <p:ext uri="{BB962C8B-B14F-4D97-AF65-F5344CB8AC3E}">
        <p14:creationId xmlns:p14="http://schemas.microsoft.com/office/powerpoint/2010/main" val="2481359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873C2-732F-508A-9276-AEA5503E73BA}"/>
              </a:ext>
            </a:extLst>
          </p:cNvPr>
          <p:cNvSpPr>
            <a:spLocks noGrp="1"/>
          </p:cNvSpPr>
          <p:nvPr>
            <p:ph type="title"/>
          </p:nvPr>
        </p:nvSpPr>
        <p:spPr>
          <a:xfrm>
            <a:off x="839788" y="365125"/>
            <a:ext cx="10515600" cy="1006475"/>
          </a:xfrm>
        </p:spPr>
        <p:txBody>
          <a:bodyPr/>
          <a:lstStyle/>
          <a:p>
            <a:r>
              <a:rPr lang="en-NZ" dirty="0"/>
              <a:t>Factors affecting Median VC at </a:t>
            </a:r>
            <a:r>
              <a:rPr lang="en-NZ" dirty="0" err="1"/>
              <a:t>Boulcott</a:t>
            </a:r>
            <a:endParaRPr lang="en-NZ" dirty="0"/>
          </a:p>
        </p:txBody>
      </p:sp>
      <p:sp>
        <p:nvSpPr>
          <p:cNvPr id="4" name="Content Placeholder 3">
            <a:extLst>
              <a:ext uri="{FF2B5EF4-FFF2-40B4-BE49-F238E27FC236}">
                <a16:creationId xmlns:a16="http://schemas.microsoft.com/office/drawing/2014/main" id="{F22768A7-BA88-2890-3809-1B3EC811C971}"/>
              </a:ext>
            </a:extLst>
          </p:cNvPr>
          <p:cNvSpPr>
            <a:spLocks noGrp="1"/>
          </p:cNvSpPr>
          <p:nvPr>
            <p:ph sz="half" idx="2"/>
          </p:nvPr>
        </p:nvSpPr>
        <p:spPr>
          <a:xfrm>
            <a:off x="839788" y="1528354"/>
            <a:ext cx="5157787" cy="4661309"/>
          </a:xfrm>
        </p:spPr>
        <p:txBody>
          <a:bodyPr>
            <a:normAutofit fontScale="92500" lnSpcReduction="20000"/>
          </a:bodyPr>
          <a:lstStyle/>
          <a:p>
            <a:r>
              <a:rPr lang="en-NZ" dirty="0"/>
              <a:t>Total annual sediment yield in the wider catchments with uncertain amount of accumulation in lower reaches</a:t>
            </a:r>
          </a:p>
          <a:p>
            <a:r>
              <a:rPr lang="en-NZ" dirty="0"/>
              <a:t>Any minor but frequent sources of SFS  upstream</a:t>
            </a:r>
          </a:p>
          <a:p>
            <a:r>
              <a:rPr lang="en-NZ" dirty="0"/>
              <a:t>Flood control measures (Bulldozing in river bed)</a:t>
            </a:r>
          </a:p>
          <a:p>
            <a:r>
              <a:rPr lang="en-NZ" dirty="0"/>
              <a:t> More frequent high flow events</a:t>
            </a:r>
          </a:p>
          <a:p>
            <a:r>
              <a:rPr lang="en-NZ" dirty="0"/>
              <a:t>Higher flow rates low in catchment, so increased base flows compared to upstream monitoring sites</a:t>
            </a:r>
          </a:p>
          <a:p>
            <a:endParaRPr lang="en-NZ" dirty="0"/>
          </a:p>
        </p:txBody>
      </p:sp>
      <p:pic>
        <p:nvPicPr>
          <p:cNvPr id="6" name="Picture 5" descr="A water way with trees in the background&#10;&#10;AI-generated content may be incorrect.">
            <a:extLst>
              <a:ext uri="{FF2B5EF4-FFF2-40B4-BE49-F238E27FC236}">
                <a16:creationId xmlns:a16="http://schemas.microsoft.com/office/drawing/2014/main" id="{63C46923-7A2F-2137-785C-AF8A054B5EDA}"/>
              </a:ext>
            </a:extLst>
          </p:cNvPr>
          <p:cNvPicPr>
            <a:picLocks noChangeAspect="1"/>
          </p:cNvPicPr>
          <p:nvPr/>
        </p:nvPicPr>
        <p:blipFill>
          <a:blip r:embed="rId3">
            <a:extLst>
              <a:ext uri="{28A0092B-C50C-407E-A947-70E740481C1C}">
                <a14:useLocalDpi xmlns:a14="http://schemas.microsoft.com/office/drawing/2010/main" val="0"/>
              </a:ext>
            </a:extLst>
          </a:blip>
          <a:srcRect l="23730" r="36770"/>
          <a:stretch/>
        </p:blipFill>
        <p:spPr>
          <a:xfrm rot="5400000">
            <a:off x="6633103" y="1304783"/>
            <a:ext cx="4917688" cy="6188745"/>
          </a:xfrm>
          <a:prstGeom prst="rect">
            <a:avLst/>
          </a:prstGeom>
        </p:spPr>
      </p:pic>
      <p:sp>
        <p:nvSpPr>
          <p:cNvPr id="7" name="Text Placeholder 4">
            <a:extLst>
              <a:ext uri="{FF2B5EF4-FFF2-40B4-BE49-F238E27FC236}">
                <a16:creationId xmlns:a16="http://schemas.microsoft.com/office/drawing/2014/main" id="{30862D3E-758C-DD34-C343-538DA8E42275}"/>
              </a:ext>
            </a:extLst>
          </p:cNvPr>
          <p:cNvSpPr txBox="1">
            <a:spLocks/>
          </p:cNvSpPr>
          <p:nvPr/>
        </p:nvSpPr>
        <p:spPr>
          <a:xfrm>
            <a:off x="6365877" y="1116398"/>
            <a:ext cx="5183188"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err="1"/>
              <a:t>Te</a:t>
            </a:r>
            <a:r>
              <a:rPr lang="en-US" dirty="0"/>
              <a:t> Awa </a:t>
            </a:r>
            <a:r>
              <a:rPr lang="en-US" dirty="0" err="1"/>
              <a:t>Kairangi</a:t>
            </a:r>
            <a:r>
              <a:rPr lang="en-US" dirty="0"/>
              <a:t> at Kennedy Good Bridge, 2 May 2025</a:t>
            </a:r>
            <a:endParaRPr lang="en-NZ" dirty="0"/>
          </a:p>
        </p:txBody>
      </p:sp>
    </p:spTree>
    <p:extLst>
      <p:ext uri="{BB962C8B-B14F-4D97-AF65-F5344CB8AC3E}">
        <p14:creationId xmlns:p14="http://schemas.microsoft.com/office/powerpoint/2010/main" val="34834112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9C5E4-DE6E-A240-BD2D-D7FDFCA42E2E}"/>
              </a:ext>
            </a:extLst>
          </p:cNvPr>
          <p:cNvSpPr>
            <a:spLocks noGrp="1"/>
          </p:cNvSpPr>
          <p:nvPr>
            <p:ph type="title"/>
          </p:nvPr>
        </p:nvSpPr>
        <p:spPr>
          <a:xfrm>
            <a:off x="838200" y="365126"/>
            <a:ext cx="10515600" cy="1015806"/>
          </a:xfrm>
        </p:spPr>
        <p:txBody>
          <a:bodyPr/>
          <a:lstStyle/>
          <a:p>
            <a:r>
              <a:rPr lang="en-NZ" dirty="0"/>
              <a:t>Clarity, Rolling 5 year Median at </a:t>
            </a:r>
            <a:r>
              <a:rPr lang="en-NZ" dirty="0" err="1"/>
              <a:t>Boulcott</a:t>
            </a:r>
            <a:endParaRPr lang="en-NZ" dirty="0"/>
          </a:p>
        </p:txBody>
      </p:sp>
      <p:graphicFrame>
        <p:nvGraphicFramePr>
          <p:cNvPr id="4" name="Content Placeholder 3">
            <a:extLst>
              <a:ext uri="{FF2B5EF4-FFF2-40B4-BE49-F238E27FC236}">
                <a16:creationId xmlns:a16="http://schemas.microsoft.com/office/drawing/2014/main" id="{643EEC7A-BA3D-C107-BE9F-1EA5EDB78414}"/>
              </a:ext>
            </a:extLst>
          </p:cNvPr>
          <p:cNvGraphicFramePr>
            <a:graphicFrameLocks noGrp="1"/>
          </p:cNvGraphicFramePr>
          <p:nvPr>
            <p:ph idx="1"/>
            <p:extLst>
              <p:ext uri="{D42A27DB-BD31-4B8C-83A1-F6EECF244321}">
                <p14:modId xmlns:p14="http://schemas.microsoft.com/office/powerpoint/2010/main" val="960113669"/>
              </p:ext>
            </p:extLst>
          </p:nvPr>
        </p:nvGraphicFramePr>
        <p:xfrm>
          <a:off x="838200" y="1380931"/>
          <a:ext cx="10515600" cy="47960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066352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C231-DF92-0CBA-0487-412F807C15A2}"/>
              </a:ext>
            </a:extLst>
          </p:cNvPr>
          <p:cNvSpPr>
            <a:spLocks noGrp="1"/>
          </p:cNvSpPr>
          <p:nvPr>
            <p:ph type="title"/>
          </p:nvPr>
        </p:nvSpPr>
        <p:spPr/>
        <p:txBody>
          <a:bodyPr/>
          <a:lstStyle/>
          <a:p>
            <a:r>
              <a:rPr lang="en-US" dirty="0"/>
              <a:t>Reset TASVC  for Hutt </a:t>
            </a:r>
            <a:r>
              <a:rPr lang="en-US" dirty="0" err="1"/>
              <a:t>Boulcott</a:t>
            </a:r>
            <a:endParaRPr lang="en-NZ" dirty="0"/>
          </a:p>
        </p:txBody>
      </p:sp>
      <p:sp>
        <p:nvSpPr>
          <p:cNvPr id="4" name="Content Placeholder 3">
            <a:extLst>
              <a:ext uri="{FF2B5EF4-FFF2-40B4-BE49-F238E27FC236}">
                <a16:creationId xmlns:a16="http://schemas.microsoft.com/office/drawing/2014/main" id="{FF669632-BB83-4C8C-3C61-F5A0321A5EC1}"/>
              </a:ext>
            </a:extLst>
          </p:cNvPr>
          <p:cNvSpPr>
            <a:spLocks noGrp="1"/>
          </p:cNvSpPr>
          <p:nvPr>
            <p:ph sz="half" idx="2"/>
          </p:nvPr>
        </p:nvSpPr>
        <p:spPr>
          <a:xfrm>
            <a:off x="839788" y="1516622"/>
            <a:ext cx="3140869" cy="4673041"/>
          </a:xfrm>
        </p:spPr>
        <p:txBody>
          <a:bodyPr>
            <a:normAutofit fontScale="92500" lnSpcReduction="10000"/>
          </a:bodyPr>
          <a:lstStyle/>
          <a:p>
            <a:r>
              <a:rPr lang="en-NZ" dirty="0"/>
              <a:t>The TAS is set too high.</a:t>
            </a:r>
          </a:p>
          <a:p>
            <a:r>
              <a:rPr lang="en-NZ" dirty="0"/>
              <a:t>It is very unlikely that Hutt at </a:t>
            </a:r>
            <a:r>
              <a:rPr lang="en-NZ" dirty="0" err="1"/>
              <a:t>Boulcott</a:t>
            </a:r>
            <a:r>
              <a:rPr lang="en-NZ" dirty="0"/>
              <a:t> could ever reach the “Natural Sate” SFS Class 3, State A.</a:t>
            </a:r>
          </a:p>
          <a:p>
            <a:r>
              <a:rPr lang="en-NZ" dirty="0"/>
              <a:t>The cost burden and uncertainty of gaining consent for forestry activities is unreasonable</a:t>
            </a:r>
          </a:p>
        </p:txBody>
      </p:sp>
      <p:pic>
        <p:nvPicPr>
          <p:cNvPr id="8" name="Content Placeholder 7">
            <a:extLst>
              <a:ext uri="{FF2B5EF4-FFF2-40B4-BE49-F238E27FC236}">
                <a16:creationId xmlns:a16="http://schemas.microsoft.com/office/drawing/2014/main" id="{B4749BE6-444B-0873-53FC-EF63CCAD956F}"/>
              </a:ext>
            </a:extLst>
          </p:cNvPr>
          <p:cNvPicPr>
            <a:picLocks noGrp="1" noChangeAspect="1"/>
          </p:cNvPicPr>
          <p:nvPr>
            <p:ph sz="quarter" idx="4"/>
          </p:nvPr>
        </p:nvPicPr>
        <p:blipFill>
          <a:blip r:embed="rId3"/>
          <a:srcRect l="15638" t="12470" b="8418"/>
          <a:stretch/>
        </p:blipFill>
        <p:spPr>
          <a:xfrm>
            <a:off x="4034200" y="1345474"/>
            <a:ext cx="9459829" cy="4990012"/>
          </a:xfrm>
        </p:spPr>
      </p:pic>
    </p:spTree>
    <p:extLst>
      <p:ext uri="{BB962C8B-B14F-4D97-AF65-F5344CB8AC3E}">
        <p14:creationId xmlns:p14="http://schemas.microsoft.com/office/powerpoint/2010/main" val="2458118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94D4A-0A07-0950-279E-BDFE4C805979}"/>
              </a:ext>
            </a:extLst>
          </p:cNvPr>
          <p:cNvSpPr>
            <a:spLocks noGrp="1"/>
          </p:cNvSpPr>
          <p:nvPr>
            <p:ph type="title"/>
          </p:nvPr>
        </p:nvSpPr>
        <p:spPr/>
        <p:txBody>
          <a:bodyPr/>
          <a:lstStyle/>
          <a:p>
            <a:r>
              <a:rPr lang="en-NZ" dirty="0"/>
              <a:t>Summary</a:t>
            </a:r>
          </a:p>
        </p:txBody>
      </p:sp>
      <p:sp>
        <p:nvSpPr>
          <p:cNvPr id="3" name="Content Placeholder 2">
            <a:extLst>
              <a:ext uri="{FF2B5EF4-FFF2-40B4-BE49-F238E27FC236}">
                <a16:creationId xmlns:a16="http://schemas.microsoft.com/office/drawing/2014/main" id="{329FF9BD-FCDA-B4BD-C9AE-1F62D738E094}"/>
              </a:ext>
            </a:extLst>
          </p:cNvPr>
          <p:cNvSpPr>
            <a:spLocks noGrp="1"/>
          </p:cNvSpPr>
          <p:nvPr>
            <p:ph idx="1"/>
          </p:nvPr>
        </p:nvSpPr>
        <p:spPr>
          <a:xfrm>
            <a:off x="838200" y="1483360"/>
            <a:ext cx="10515600" cy="4693603"/>
          </a:xfrm>
        </p:spPr>
        <p:txBody>
          <a:bodyPr>
            <a:normAutofit lnSpcReduction="10000"/>
          </a:bodyPr>
          <a:lstStyle/>
          <a:p>
            <a:r>
              <a:rPr lang="en-NZ" sz="3200" dirty="0"/>
              <a:t>First Preference: Insufficient stringency to override NESCF and therefore WH.R20 needs to be amended.</a:t>
            </a:r>
          </a:p>
          <a:p>
            <a:r>
              <a:rPr lang="en-NZ" sz="3200" dirty="0"/>
              <a:t>Second Preference: For GW to control forestry only on potentially high risk erosion land in the </a:t>
            </a:r>
            <a:r>
              <a:rPr lang="en-NZ" sz="3200" dirty="0" err="1"/>
              <a:t>pFMU</a:t>
            </a:r>
            <a:r>
              <a:rPr lang="en-NZ" sz="3200" dirty="0"/>
              <a:t> where TAS VC is not met</a:t>
            </a:r>
          </a:p>
          <a:p>
            <a:r>
              <a:rPr lang="en-NZ" sz="3200" dirty="0"/>
              <a:t>Third Preference: to support Restricted Discretionary Forestry Activity in </a:t>
            </a:r>
            <a:r>
              <a:rPr lang="en-NZ" sz="3200" dirty="0" err="1"/>
              <a:t>pFMU</a:t>
            </a:r>
            <a:r>
              <a:rPr lang="en-NZ" sz="3200" dirty="0"/>
              <a:t> where TAS VC is not met</a:t>
            </a:r>
          </a:p>
          <a:p>
            <a:r>
              <a:rPr lang="en-NZ" sz="3200" dirty="0"/>
              <a:t>In all scenarios, much improved enforcement of conditions is required, along with education and Water Plans to gather the facts and review TAS settings</a:t>
            </a:r>
          </a:p>
          <a:p>
            <a:pPr lvl="1"/>
            <a:endParaRPr lang="en-NZ" sz="2800" dirty="0"/>
          </a:p>
          <a:p>
            <a:endParaRPr lang="en-NZ" sz="3200" dirty="0"/>
          </a:p>
          <a:p>
            <a:endParaRPr lang="en-NZ" sz="3200" dirty="0"/>
          </a:p>
        </p:txBody>
      </p:sp>
    </p:spTree>
    <p:extLst>
      <p:ext uri="{BB962C8B-B14F-4D97-AF65-F5344CB8AC3E}">
        <p14:creationId xmlns:p14="http://schemas.microsoft.com/office/powerpoint/2010/main" val="3751237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CC840-A3A2-87A9-BD6E-94E46033667E}"/>
              </a:ext>
            </a:extLst>
          </p:cNvPr>
          <p:cNvSpPr>
            <a:spLocks noGrp="1"/>
          </p:cNvSpPr>
          <p:nvPr>
            <p:ph type="title"/>
          </p:nvPr>
        </p:nvSpPr>
        <p:spPr/>
        <p:txBody>
          <a:bodyPr/>
          <a:lstStyle/>
          <a:p>
            <a:r>
              <a:rPr lang="en-NZ" dirty="0"/>
              <a:t>Summary, Continued</a:t>
            </a:r>
          </a:p>
        </p:txBody>
      </p:sp>
      <p:sp>
        <p:nvSpPr>
          <p:cNvPr id="3" name="Content Placeholder 2">
            <a:extLst>
              <a:ext uri="{FF2B5EF4-FFF2-40B4-BE49-F238E27FC236}">
                <a16:creationId xmlns:a16="http://schemas.microsoft.com/office/drawing/2014/main" id="{1C9852A4-836D-48FF-9F90-B20553A97FE1}"/>
              </a:ext>
            </a:extLst>
          </p:cNvPr>
          <p:cNvSpPr>
            <a:spLocks noGrp="1"/>
          </p:cNvSpPr>
          <p:nvPr>
            <p:ph idx="1"/>
          </p:nvPr>
        </p:nvSpPr>
        <p:spPr>
          <a:xfrm>
            <a:off x="838200" y="1565032"/>
            <a:ext cx="10515600" cy="4649156"/>
          </a:xfrm>
        </p:spPr>
        <p:txBody>
          <a:bodyPr>
            <a:normAutofit/>
          </a:bodyPr>
          <a:lstStyle/>
          <a:p>
            <a:r>
              <a:rPr lang="en-NZ" dirty="0"/>
              <a:t>WH.R20 needs clarification on use of latest data (should be median VC data from at least  5 years time period)</a:t>
            </a:r>
          </a:p>
          <a:p>
            <a:r>
              <a:rPr lang="en-NZ" dirty="0"/>
              <a:t>WH.R20 is inconsistent with Policy WH.P28 (and S42A forestry report) regarding receiving water bodies</a:t>
            </a:r>
          </a:p>
          <a:p>
            <a:r>
              <a:rPr lang="en-NZ" dirty="0"/>
              <a:t>Need to review TASVC for Hutt at </a:t>
            </a:r>
            <a:r>
              <a:rPr lang="en-NZ" dirty="0" err="1"/>
              <a:t>Boulcott</a:t>
            </a:r>
            <a:r>
              <a:rPr lang="en-NZ" dirty="0"/>
              <a:t>, please reduce TASVC  to baseline state</a:t>
            </a:r>
          </a:p>
          <a:p>
            <a:r>
              <a:rPr lang="en-NZ" dirty="0"/>
              <a:t>Both Makara Stream and </a:t>
            </a:r>
            <a:r>
              <a:rPr lang="en-NZ" dirty="0" err="1"/>
              <a:t>Horkiri</a:t>
            </a:r>
            <a:r>
              <a:rPr lang="en-NZ" dirty="0"/>
              <a:t> Stream are now well above 12degreesC, and their SFS class should be reviewed.</a:t>
            </a:r>
          </a:p>
          <a:p>
            <a:r>
              <a:rPr lang="en-NZ" dirty="0"/>
              <a:t>The “typo” in the rebuttal P.R19 needs to refer to land where TAS Suspended Sediment is not met.</a:t>
            </a:r>
          </a:p>
        </p:txBody>
      </p:sp>
    </p:spTree>
    <p:extLst>
      <p:ext uri="{BB962C8B-B14F-4D97-AF65-F5344CB8AC3E}">
        <p14:creationId xmlns:p14="http://schemas.microsoft.com/office/powerpoint/2010/main" val="36390034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7FF0A-846E-2205-7D4F-D0CF9BF4FBD1}"/>
              </a:ext>
            </a:extLst>
          </p:cNvPr>
          <p:cNvSpPr>
            <a:spLocks noGrp="1"/>
          </p:cNvSpPr>
          <p:nvPr>
            <p:ph type="title"/>
          </p:nvPr>
        </p:nvSpPr>
        <p:spPr>
          <a:xfrm>
            <a:off x="839788" y="457200"/>
            <a:ext cx="7995947" cy="1035699"/>
          </a:xfrm>
        </p:spPr>
        <p:txBody>
          <a:bodyPr>
            <a:normAutofit/>
          </a:bodyPr>
          <a:lstStyle/>
          <a:p>
            <a:r>
              <a:rPr lang="en-NZ" sz="6000" dirty="0">
                <a:solidFill>
                  <a:schemeClr val="bg1"/>
                </a:solidFill>
              </a:rPr>
              <a:t>Presentation Ends</a:t>
            </a:r>
          </a:p>
        </p:txBody>
      </p:sp>
      <p:sp>
        <p:nvSpPr>
          <p:cNvPr id="7" name="Text Placeholder 6">
            <a:extLst>
              <a:ext uri="{FF2B5EF4-FFF2-40B4-BE49-F238E27FC236}">
                <a16:creationId xmlns:a16="http://schemas.microsoft.com/office/drawing/2014/main" id="{1554C33F-C16D-59D3-4DDE-F1C0C1AA6877}"/>
              </a:ext>
            </a:extLst>
          </p:cNvPr>
          <p:cNvSpPr>
            <a:spLocks noGrp="1"/>
          </p:cNvSpPr>
          <p:nvPr>
            <p:ph type="body" sz="half" idx="2"/>
          </p:nvPr>
        </p:nvSpPr>
        <p:spPr>
          <a:xfrm>
            <a:off x="3091559" y="597159"/>
            <a:ext cx="6008881" cy="737119"/>
          </a:xfrm>
        </p:spPr>
        <p:txBody>
          <a:bodyPr>
            <a:noAutofit/>
          </a:bodyPr>
          <a:lstStyle/>
          <a:p>
            <a:r>
              <a:rPr lang="en-NZ" sz="5400" dirty="0"/>
              <a:t>Presentation Ends</a:t>
            </a:r>
          </a:p>
        </p:txBody>
      </p:sp>
      <p:pic>
        <p:nvPicPr>
          <p:cNvPr id="5" name="Picture 4">
            <a:extLst>
              <a:ext uri="{FF2B5EF4-FFF2-40B4-BE49-F238E27FC236}">
                <a16:creationId xmlns:a16="http://schemas.microsoft.com/office/drawing/2014/main" id="{F29BF40C-5039-3A9D-9BA5-73B246CE2727}"/>
              </a:ext>
            </a:extLst>
          </p:cNvPr>
          <p:cNvPicPr>
            <a:picLocks noChangeAspect="1"/>
          </p:cNvPicPr>
          <p:nvPr/>
        </p:nvPicPr>
        <p:blipFill>
          <a:blip r:embed="rId3">
            <a:extLst>
              <a:ext uri="{28A0092B-C50C-407E-A947-70E740481C1C}">
                <a14:useLocalDpi xmlns:a14="http://schemas.microsoft.com/office/drawing/2010/main" val="0"/>
              </a:ext>
            </a:extLst>
          </a:blip>
          <a:srcRect t="11902" r="48027" b="10518"/>
          <a:stretch/>
        </p:blipFill>
        <p:spPr>
          <a:xfrm rot="5400000">
            <a:off x="3492759" y="79506"/>
            <a:ext cx="5206483" cy="7995946"/>
          </a:xfrm>
          <a:prstGeom prst="rect">
            <a:avLst/>
          </a:prstGeom>
        </p:spPr>
      </p:pic>
    </p:spTree>
    <p:extLst>
      <p:ext uri="{BB962C8B-B14F-4D97-AF65-F5344CB8AC3E}">
        <p14:creationId xmlns:p14="http://schemas.microsoft.com/office/powerpoint/2010/main" val="2901081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53677-56EB-4297-FD6B-D18631B3273E}"/>
              </a:ext>
            </a:extLst>
          </p:cNvPr>
          <p:cNvSpPr>
            <a:spLocks noGrp="1"/>
          </p:cNvSpPr>
          <p:nvPr>
            <p:ph type="title"/>
          </p:nvPr>
        </p:nvSpPr>
        <p:spPr/>
        <p:txBody>
          <a:bodyPr/>
          <a:lstStyle/>
          <a:p>
            <a:r>
              <a:rPr lang="en-NZ" dirty="0"/>
              <a:t>Rebuttal Evidence</a:t>
            </a:r>
          </a:p>
        </p:txBody>
      </p:sp>
      <p:sp>
        <p:nvSpPr>
          <p:cNvPr id="3" name="Content Placeholder 2">
            <a:extLst>
              <a:ext uri="{FF2B5EF4-FFF2-40B4-BE49-F238E27FC236}">
                <a16:creationId xmlns:a16="http://schemas.microsoft.com/office/drawing/2014/main" id="{BD7DB645-F663-73BC-FE8B-50D61CFA139C}"/>
              </a:ext>
            </a:extLst>
          </p:cNvPr>
          <p:cNvSpPr>
            <a:spLocks noGrp="1"/>
          </p:cNvSpPr>
          <p:nvPr>
            <p:ph sz="half" idx="1"/>
          </p:nvPr>
        </p:nvSpPr>
        <p:spPr/>
        <p:txBody>
          <a:bodyPr/>
          <a:lstStyle/>
          <a:p>
            <a:r>
              <a:rPr lang="en-NZ" dirty="0"/>
              <a:t>Agree with:</a:t>
            </a:r>
          </a:p>
          <a:p>
            <a:pPr lvl="1"/>
            <a:r>
              <a:rPr lang="en-NZ" dirty="0"/>
              <a:t>That CCF/Permanent Forest for harvest and replanting be controlled by NESCF, even in catchments where TASVC is not met</a:t>
            </a:r>
          </a:p>
          <a:p>
            <a:pPr lvl="1"/>
            <a:r>
              <a:rPr lang="en-NZ" dirty="0"/>
              <a:t>That 5 year trend data  be used to assess TAS VC rather than the most recent monitoring record</a:t>
            </a:r>
          </a:p>
          <a:p>
            <a:pPr lvl="1"/>
            <a:endParaRPr lang="en-NZ" dirty="0"/>
          </a:p>
        </p:txBody>
      </p:sp>
      <p:sp>
        <p:nvSpPr>
          <p:cNvPr id="4" name="Content Placeholder 3">
            <a:extLst>
              <a:ext uri="{FF2B5EF4-FFF2-40B4-BE49-F238E27FC236}">
                <a16:creationId xmlns:a16="http://schemas.microsoft.com/office/drawing/2014/main" id="{21C3B9DF-836E-6B75-3CF2-3B5E5A525E8D}"/>
              </a:ext>
            </a:extLst>
          </p:cNvPr>
          <p:cNvSpPr>
            <a:spLocks noGrp="1"/>
          </p:cNvSpPr>
          <p:nvPr>
            <p:ph sz="half" idx="2"/>
          </p:nvPr>
        </p:nvSpPr>
        <p:spPr/>
        <p:txBody>
          <a:bodyPr/>
          <a:lstStyle/>
          <a:p>
            <a:r>
              <a:rPr lang="en-NZ" dirty="0"/>
              <a:t>Disagree with</a:t>
            </a:r>
          </a:p>
          <a:p>
            <a:pPr lvl="1"/>
            <a:r>
              <a:rPr lang="en-NZ" dirty="0"/>
              <a:t>The temperature change calculations submitted by Dr Greer in respect of SFS Grade</a:t>
            </a:r>
          </a:p>
          <a:p>
            <a:pPr lvl="1"/>
            <a:r>
              <a:rPr lang="en-NZ" dirty="0"/>
              <a:t>Dr Greer does not address the “reasonableness" of Hutt </a:t>
            </a:r>
            <a:r>
              <a:rPr lang="en-NZ" dirty="0" err="1"/>
              <a:t>Boulcott</a:t>
            </a:r>
            <a:r>
              <a:rPr lang="en-NZ" dirty="0"/>
              <a:t> TASVC set at  Class A</a:t>
            </a:r>
          </a:p>
          <a:p>
            <a:pPr lvl="1"/>
            <a:endParaRPr lang="en-NZ" dirty="0"/>
          </a:p>
          <a:p>
            <a:pPr lvl="1"/>
            <a:r>
              <a:rPr lang="en-NZ" dirty="0"/>
              <a:t>P.R19 appears to be incorrectly drafted</a:t>
            </a:r>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5" name="Ink 4">
                <a:extLst>
                  <a:ext uri="{FF2B5EF4-FFF2-40B4-BE49-F238E27FC236}">
                    <a16:creationId xmlns:a16="http://schemas.microsoft.com/office/drawing/2014/main" id="{A94FBD1D-D18A-10E1-D3F5-8AF0CFB4A4BE}"/>
                  </a:ext>
                </a:extLst>
              </p14:cNvPr>
              <p14:cNvContentPartPr/>
              <p14:nvPr/>
            </p14:nvContentPartPr>
            <p14:xfrm>
              <a:off x="-3594223" y="5060964"/>
              <a:ext cx="360" cy="360"/>
            </p14:xfrm>
          </p:contentPart>
        </mc:Choice>
        <mc:Fallback xmlns="">
          <p:pic>
            <p:nvPicPr>
              <p:cNvPr id="5" name="Ink 4">
                <a:extLst>
                  <a:ext uri="{FF2B5EF4-FFF2-40B4-BE49-F238E27FC236}">
                    <a16:creationId xmlns:a16="http://schemas.microsoft.com/office/drawing/2014/main" id="{A94FBD1D-D18A-10E1-D3F5-8AF0CFB4A4BE}"/>
                  </a:ext>
                </a:extLst>
              </p:cNvPr>
              <p:cNvPicPr/>
              <p:nvPr/>
            </p:nvPicPr>
            <p:blipFill>
              <a:blip r:embed="rId4"/>
              <a:stretch>
                <a:fillRect/>
              </a:stretch>
            </p:blipFill>
            <p:spPr>
              <a:xfrm>
                <a:off x="-3612223" y="4952964"/>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6" name="Ink 5">
                <a:extLst>
                  <a:ext uri="{FF2B5EF4-FFF2-40B4-BE49-F238E27FC236}">
                    <a16:creationId xmlns:a16="http://schemas.microsoft.com/office/drawing/2014/main" id="{0E956A8C-5B62-0239-03B8-F2B07A871691}"/>
                  </a:ext>
                </a:extLst>
              </p14:cNvPr>
              <p14:cNvContentPartPr/>
              <p14:nvPr/>
            </p14:nvContentPartPr>
            <p14:xfrm>
              <a:off x="2508857" y="3849204"/>
              <a:ext cx="360" cy="360"/>
            </p14:xfrm>
          </p:contentPart>
        </mc:Choice>
        <mc:Fallback xmlns="">
          <p:pic>
            <p:nvPicPr>
              <p:cNvPr id="6" name="Ink 5">
                <a:extLst>
                  <a:ext uri="{FF2B5EF4-FFF2-40B4-BE49-F238E27FC236}">
                    <a16:creationId xmlns:a16="http://schemas.microsoft.com/office/drawing/2014/main" id="{0E956A8C-5B62-0239-03B8-F2B07A871691}"/>
                  </a:ext>
                </a:extLst>
              </p:cNvPr>
              <p:cNvPicPr/>
              <p:nvPr/>
            </p:nvPicPr>
            <p:blipFill>
              <a:blip r:embed="rId6"/>
              <a:stretch>
                <a:fillRect/>
              </a:stretch>
            </p:blipFill>
            <p:spPr>
              <a:xfrm>
                <a:off x="2491217" y="3741564"/>
                <a:ext cx="36000" cy="216000"/>
              </a:xfrm>
              <a:prstGeom prst="rect">
                <a:avLst/>
              </a:prstGeom>
            </p:spPr>
          </p:pic>
        </mc:Fallback>
      </mc:AlternateContent>
    </p:spTree>
    <p:extLst>
      <p:ext uri="{BB962C8B-B14F-4D97-AF65-F5344CB8AC3E}">
        <p14:creationId xmlns:p14="http://schemas.microsoft.com/office/powerpoint/2010/main" val="3272629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13A09D-5E5D-34B3-C795-34034B1D0542}"/>
              </a:ext>
            </a:extLst>
          </p:cNvPr>
          <p:cNvSpPr>
            <a:spLocks noGrp="1"/>
          </p:cNvSpPr>
          <p:nvPr>
            <p:ph type="title"/>
          </p:nvPr>
        </p:nvSpPr>
        <p:spPr/>
        <p:txBody>
          <a:bodyPr/>
          <a:lstStyle/>
          <a:p>
            <a:r>
              <a:rPr lang="en-US" dirty="0"/>
              <a:t>Insufficient Stringency to override NESCF</a:t>
            </a:r>
            <a:endParaRPr lang="en-NZ" dirty="0"/>
          </a:p>
        </p:txBody>
      </p:sp>
      <p:sp>
        <p:nvSpPr>
          <p:cNvPr id="5" name="Content Placeholder 4">
            <a:extLst>
              <a:ext uri="{FF2B5EF4-FFF2-40B4-BE49-F238E27FC236}">
                <a16:creationId xmlns:a16="http://schemas.microsoft.com/office/drawing/2014/main" id="{ED2B343B-B190-B783-F521-BBC6CB14513D}"/>
              </a:ext>
            </a:extLst>
          </p:cNvPr>
          <p:cNvSpPr>
            <a:spLocks noGrp="1"/>
          </p:cNvSpPr>
          <p:nvPr>
            <p:ph sz="half" idx="1"/>
          </p:nvPr>
        </p:nvSpPr>
        <p:spPr/>
        <p:txBody>
          <a:bodyPr>
            <a:normAutofit fontScale="85000" lnSpcReduction="20000"/>
          </a:bodyPr>
          <a:lstStyle/>
          <a:p>
            <a:r>
              <a:rPr lang="en-US" dirty="0"/>
              <a:t>Whilst NESCF does allow for councils to override it in order achieve objectives of NPSFM, the case is weak and erosion issues in these two </a:t>
            </a:r>
            <a:r>
              <a:rPr lang="en-US" dirty="0" err="1"/>
              <a:t>whaitua</a:t>
            </a:r>
            <a:r>
              <a:rPr lang="en-US" dirty="0"/>
              <a:t> are  far less severe than in many other regions.</a:t>
            </a:r>
          </a:p>
          <a:p>
            <a:r>
              <a:rPr lang="en-US" dirty="0"/>
              <a:t>In order to justify overriding NESCF, GW need to demonstrate that </a:t>
            </a:r>
            <a:r>
              <a:rPr lang="en-US" b="1" dirty="0"/>
              <a:t>exceptional circumstances exist </a:t>
            </a:r>
            <a:r>
              <a:rPr lang="en-US" dirty="0"/>
              <a:t>in these two </a:t>
            </a:r>
            <a:r>
              <a:rPr lang="en-US" dirty="0" err="1"/>
              <a:t>whatiatua</a:t>
            </a:r>
            <a:r>
              <a:rPr lang="en-US" dirty="0"/>
              <a:t> compared to generally prevailing conditions.</a:t>
            </a:r>
          </a:p>
          <a:p>
            <a:r>
              <a:rPr lang="en-US" dirty="0"/>
              <a:t>We suggest that failure to meet TASVC  is a common occurrence throughout NZ. </a:t>
            </a:r>
          </a:p>
          <a:p>
            <a:endParaRPr lang="en-US" dirty="0"/>
          </a:p>
        </p:txBody>
      </p:sp>
      <p:sp>
        <p:nvSpPr>
          <p:cNvPr id="6" name="Content Placeholder 5">
            <a:extLst>
              <a:ext uri="{FF2B5EF4-FFF2-40B4-BE49-F238E27FC236}">
                <a16:creationId xmlns:a16="http://schemas.microsoft.com/office/drawing/2014/main" id="{2D8F7738-9721-BBDA-1523-0B8839C5CC62}"/>
              </a:ext>
            </a:extLst>
          </p:cNvPr>
          <p:cNvSpPr>
            <a:spLocks noGrp="1"/>
          </p:cNvSpPr>
          <p:nvPr>
            <p:ph sz="half" idx="2"/>
          </p:nvPr>
        </p:nvSpPr>
        <p:spPr/>
        <p:txBody>
          <a:bodyPr>
            <a:normAutofit fontScale="85000" lnSpcReduction="20000"/>
          </a:bodyPr>
          <a:lstStyle/>
          <a:p>
            <a:r>
              <a:rPr lang="en-US" dirty="0"/>
              <a:t>Only a few smaller </a:t>
            </a:r>
            <a:r>
              <a:rPr lang="en-US" dirty="0" err="1"/>
              <a:t>pFMU</a:t>
            </a:r>
            <a:r>
              <a:rPr lang="en-US" dirty="0"/>
              <a:t> currently fail TASVC (except </a:t>
            </a:r>
            <a:r>
              <a:rPr lang="en-US" dirty="0" err="1"/>
              <a:t>Boulcott</a:t>
            </a:r>
            <a:r>
              <a:rPr lang="en-US" dirty="0"/>
              <a:t>, under challenge). </a:t>
            </a:r>
            <a:r>
              <a:rPr lang="en-US" dirty="0" err="1"/>
              <a:t>Boulcott</a:t>
            </a:r>
            <a:r>
              <a:rPr lang="en-US" dirty="0"/>
              <a:t> VC is already well above NBL </a:t>
            </a:r>
          </a:p>
          <a:p>
            <a:r>
              <a:rPr lang="en-US" dirty="0"/>
              <a:t>There is no acknowledgement that bedding in NESCF along with better enforcement and improved training could also contribute to achieving  VC objectives</a:t>
            </a:r>
            <a:endParaRPr lang="en-NZ" dirty="0"/>
          </a:p>
          <a:p>
            <a:r>
              <a:rPr lang="en-US" dirty="0"/>
              <a:t>Note that several </a:t>
            </a:r>
            <a:r>
              <a:rPr lang="en-US" dirty="0" err="1"/>
              <a:t>pFMU</a:t>
            </a:r>
            <a:r>
              <a:rPr lang="en-US" dirty="0"/>
              <a:t> with significant levels of Plantation Forestry actually meet TASVC.</a:t>
            </a:r>
          </a:p>
          <a:p>
            <a:endParaRPr lang="en-NZ" dirty="0"/>
          </a:p>
        </p:txBody>
      </p:sp>
    </p:spTree>
    <p:extLst>
      <p:ext uri="{BB962C8B-B14F-4D97-AF65-F5344CB8AC3E}">
        <p14:creationId xmlns:p14="http://schemas.microsoft.com/office/powerpoint/2010/main" val="1703172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64788-031F-77C9-53BA-F6683978A065}"/>
              </a:ext>
            </a:extLst>
          </p:cNvPr>
          <p:cNvSpPr>
            <a:spLocks noGrp="1"/>
          </p:cNvSpPr>
          <p:nvPr>
            <p:ph type="title"/>
          </p:nvPr>
        </p:nvSpPr>
        <p:spPr/>
        <p:txBody>
          <a:bodyPr>
            <a:normAutofit fontScale="90000"/>
          </a:bodyPr>
          <a:lstStyle/>
          <a:p>
            <a:r>
              <a:rPr lang="en-US" dirty="0"/>
              <a:t>Fallback Choice is Controlled Consent for Forestry on potentially high erosion risk land only where TASVC fails</a:t>
            </a:r>
            <a:endParaRPr lang="en-NZ" dirty="0"/>
          </a:p>
        </p:txBody>
      </p:sp>
      <p:sp>
        <p:nvSpPr>
          <p:cNvPr id="4" name="Content Placeholder 3">
            <a:extLst>
              <a:ext uri="{FF2B5EF4-FFF2-40B4-BE49-F238E27FC236}">
                <a16:creationId xmlns:a16="http://schemas.microsoft.com/office/drawing/2014/main" id="{4BD5CC0D-D413-06E0-46AC-86008A8EDF86}"/>
              </a:ext>
            </a:extLst>
          </p:cNvPr>
          <p:cNvSpPr>
            <a:spLocks noGrp="1"/>
          </p:cNvSpPr>
          <p:nvPr>
            <p:ph sz="half" idx="2"/>
          </p:nvPr>
        </p:nvSpPr>
        <p:spPr>
          <a:xfrm>
            <a:off x="839788" y="2038865"/>
            <a:ext cx="5157787" cy="4150798"/>
          </a:xfrm>
        </p:spPr>
        <p:txBody>
          <a:bodyPr/>
          <a:lstStyle/>
          <a:p>
            <a:r>
              <a:rPr lang="en-US" dirty="0"/>
              <a:t>Potentially high-risk slopes (&gt;26⁰) have higher risk of surficial erosion</a:t>
            </a:r>
          </a:p>
          <a:p>
            <a:r>
              <a:rPr lang="en-US" dirty="0"/>
              <a:t>Controlled consent will still allow GW </a:t>
            </a:r>
            <a:r>
              <a:rPr lang="en-US" b="1" dirty="0"/>
              <a:t>to apply conditions </a:t>
            </a:r>
            <a:r>
              <a:rPr lang="en-US" dirty="0"/>
              <a:t>that can be enforced</a:t>
            </a:r>
          </a:p>
          <a:p>
            <a:r>
              <a:rPr lang="en-US" dirty="0"/>
              <a:t>Consent will safeguard business and supply chain continuity</a:t>
            </a:r>
            <a:endParaRPr lang="en-NZ" dirty="0"/>
          </a:p>
        </p:txBody>
      </p:sp>
      <p:sp>
        <p:nvSpPr>
          <p:cNvPr id="6" name="Content Placeholder 5">
            <a:extLst>
              <a:ext uri="{FF2B5EF4-FFF2-40B4-BE49-F238E27FC236}">
                <a16:creationId xmlns:a16="http://schemas.microsoft.com/office/drawing/2014/main" id="{CFFD798D-55B5-1B66-3E60-6BA4F29E32B6}"/>
              </a:ext>
            </a:extLst>
          </p:cNvPr>
          <p:cNvSpPr>
            <a:spLocks noGrp="1"/>
          </p:cNvSpPr>
          <p:nvPr>
            <p:ph sz="quarter" idx="4"/>
          </p:nvPr>
        </p:nvSpPr>
        <p:spPr>
          <a:xfrm>
            <a:off x="6172200" y="2038865"/>
            <a:ext cx="5183188" cy="4150798"/>
          </a:xfrm>
        </p:spPr>
        <p:txBody>
          <a:bodyPr/>
          <a:lstStyle/>
          <a:p>
            <a:r>
              <a:rPr lang="en-US" dirty="0"/>
              <a:t>That low risk (less steep) sites are not saddled with unnecessary  costs</a:t>
            </a:r>
            <a:endParaRPr lang="en-NZ" dirty="0"/>
          </a:p>
        </p:txBody>
      </p:sp>
    </p:spTree>
    <p:extLst>
      <p:ext uri="{BB962C8B-B14F-4D97-AF65-F5344CB8AC3E}">
        <p14:creationId xmlns:p14="http://schemas.microsoft.com/office/powerpoint/2010/main" val="2967756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0AAB2-3BC5-DE23-DCDE-1761BA0062AF}"/>
              </a:ext>
            </a:extLst>
          </p:cNvPr>
          <p:cNvSpPr>
            <a:spLocks noGrp="1"/>
          </p:cNvSpPr>
          <p:nvPr>
            <p:ph type="title"/>
          </p:nvPr>
        </p:nvSpPr>
        <p:spPr/>
        <p:txBody>
          <a:bodyPr>
            <a:normAutofit/>
          </a:bodyPr>
          <a:lstStyle/>
          <a:p>
            <a:r>
              <a:rPr lang="en-US" dirty="0"/>
              <a:t>Next fallback choice is supporting Restricted Discretional Activity where TASVC fails</a:t>
            </a:r>
            <a:endParaRPr lang="en-NZ" dirty="0"/>
          </a:p>
        </p:txBody>
      </p:sp>
      <p:sp>
        <p:nvSpPr>
          <p:cNvPr id="4" name="Content Placeholder 3">
            <a:extLst>
              <a:ext uri="{FF2B5EF4-FFF2-40B4-BE49-F238E27FC236}">
                <a16:creationId xmlns:a16="http://schemas.microsoft.com/office/drawing/2014/main" id="{8596FD78-9B86-991A-6EA2-2B63CE0E6320}"/>
              </a:ext>
            </a:extLst>
          </p:cNvPr>
          <p:cNvSpPr>
            <a:spLocks noGrp="1"/>
          </p:cNvSpPr>
          <p:nvPr>
            <p:ph sz="half" idx="2"/>
          </p:nvPr>
        </p:nvSpPr>
        <p:spPr>
          <a:xfrm>
            <a:off x="839788" y="1981294"/>
            <a:ext cx="5157787" cy="4498975"/>
          </a:xfrm>
        </p:spPr>
        <p:txBody>
          <a:bodyPr>
            <a:normAutofit/>
          </a:bodyPr>
          <a:lstStyle/>
          <a:p>
            <a:r>
              <a:rPr lang="en-US" sz="3200" dirty="0"/>
              <a:t>Acknowledge that NESCF, as it currently operates, could do better</a:t>
            </a:r>
          </a:p>
          <a:p>
            <a:r>
              <a:rPr lang="en-US" sz="3200" dirty="0"/>
              <a:t>Acknowledge that Forestry interests need to be seen to improve their environmental performance</a:t>
            </a:r>
          </a:p>
          <a:p>
            <a:pPr marL="0" indent="0">
              <a:buNone/>
            </a:pPr>
            <a:endParaRPr lang="en-US" dirty="0"/>
          </a:p>
        </p:txBody>
      </p:sp>
      <p:sp>
        <p:nvSpPr>
          <p:cNvPr id="6" name="Content Placeholder 5">
            <a:extLst>
              <a:ext uri="{FF2B5EF4-FFF2-40B4-BE49-F238E27FC236}">
                <a16:creationId xmlns:a16="http://schemas.microsoft.com/office/drawing/2014/main" id="{1F111181-5744-23D6-B472-BB2330FDB814}"/>
              </a:ext>
            </a:extLst>
          </p:cNvPr>
          <p:cNvSpPr>
            <a:spLocks noGrp="1"/>
          </p:cNvSpPr>
          <p:nvPr>
            <p:ph sz="quarter" idx="4"/>
          </p:nvPr>
        </p:nvSpPr>
        <p:spPr>
          <a:xfrm>
            <a:off x="6096000" y="1981294"/>
            <a:ext cx="5183188" cy="3684588"/>
          </a:xfrm>
        </p:spPr>
        <p:txBody>
          <a:bodyPr>
            <a:normAutofit/>
          </a:bodyPr>
          <a:lstStyle/>
          <a:p>
            <a:r>
              <a:rPr lang="en-NZ" sz="3200" dirty="0"/>
              <a:t>Question whether additional regulation will actually deliver sought after TASVC</a:t>
            </a:r>
          </a:p>
          <a:p>
            <a:r>
              <a:rPr lang="en-NZ" sz="3200" dirty="0"/>
              <a:t>This option will disproportionally affect woodlots</a:t>
            </a:r>
          </a:p>
          <a:p>
            <a:pPr marL="0" indent="0">
              <a:buNone/>
            </a:pPr>
            <a:endParaRPr lang="en-NZ" dirty="0"/>
          </a:p>
        </p:txBody>
      </p:sp>
    </p:spTree>
    <p:extLst>
      <p:ext uri="{BB962C8B-B14F-4D97-AF65-F5344CB8AC3E}">
        <p14:creationId xmlns:p14="http://schemas.microsoft.com/office/powerpoint/2010/main" val="1041401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890B9-ED2C-B2F8-185A-AFD261BDD920}"/>
              </a:ext>
            </a:extLst>
          </p:cNvPr>
          <p:cNvSpPr>
            <a:spLocks noGrp="1"/>
          </p:cNvSpPr>
          <p:nvPr>
            <p:ph type="title"/>
          </p:nvPr>
        </p:nvSpPr>
        <p:spPr/>
        <p:txBody>
          <a:bodyPr/>
          <a:lstStyle/>
          <a:p>
            <a:r>
              <a:rPr lang="en-US" dirty="0"/>
              <a:t>WH.R20, monitoring records and receiving water bodies</a:t>
            </a:r>
            <a:endParaRPr lang="en-NZ" dirty="0"/>
          </a:p>
        </p:txBody>
      </p:sp>
      <p:sp>
        <p:nvSpPr>
          <p:cNvPr id="3" name="Text Placeholder 2">
            <a:extLst>
              <a:ext uri="{FF2B5EF4-FFF2-40B4-BE49-F238E27FC236}">
                <a16:creationId xmlns:a16="http://schemas.microsoft.com/office/drawing/2014/main" id="{83D3C49F-51AD-F2FA-EC59-FB211773A6FA}"/>
              </a:ext>
            </a:extLst>
          </p:cNvPr>
          <p:cNvSpPr>
            <a:spLocks noGrp="1"/>
          </p:cNvSpPr>
          <p:nvPr>
            <p:ph type="body" idx="1"/>
          </p:nvPr>
        </p:nvSpPr>
        <p:spPr/>
        <p:txBody>
          <a:bodyPr/>
          <a:lstStyle/>
          <a:p>
            <a:r>
              <a:rPr lang="en-US" dirty="0"/>
              <a:t>Latest monitoring point quoted</a:t>
            </a:r>
            <a:endParaRPr lang="en-NZ" dirty="0"/>
          </a:p>
        </p:txBody>
      </p:sp>
      <p:sp>
        <p:nvSpPr>
          <p:cNvPr id="4" name="Content Placeholder 3">
            <a:extLst>
              <a:ext uri="{FF2B5EF4-FFF2-40B4-BE49-F238E27FC236}">
                <a16:creationId xmlns:a16="http://schemas.microsoft.com/office/drawing/2014/main" id="{E23BC99F-6C9F-092D-DC31-E74D6CFEE05B}"/>
              </a:ext>
            </a:extLst>
          </p:cNvPr>
          <p:cNvSpPr>
            <a:spLocks noGrp="1"/>
          </p:cNvSpPr>
          <p:nvPr>
            <p:ph sz="half" idx="2"/>
          </p:nvPr>
        </p:nvSpPr>
        <p:spPr/>
        <p:txBody>
          <a:bodyPr/>
          <a:lstStyle/>
          <a:p>
            <a:r>
              <a:rPr lang="en-US" dirty="0"/>
              <a:t>Most recent monitoring record for VC dictates whether NESCF prevails or whether Restricted Discretionary activity applies</a:t>
            </a:r>
          </a:p>
          <a:p>
            <a:r>
              <a:rPr lang="en-US" dirty="0"/>
              <a:t>Restriction on activity should refer to median value over the longer term (5 yrs), not to the most recent record.</a:t>
            </a:r>
            <a:endParaRPr lang="en-NZ" dirty="0"/>
          </a:p>
        </p:txBody>
      </p:sp>
      <p:sp>
        <p:nvSpPr>
          <p:cNvPr id="5" name="Text Placeholder 4">
            <a:extLst>
              <a:ext uri="{FF2B5EF4-FFF2-40B4-BE49-F238E27FC236}">
                <a16:creationId xmlns:a16="http://schemas.microsoft.com/office/drawing/2014/main" id="{BE40D811-95D4-A233-E536-8684B55D2E98}"/>
              </a:ext>
            </a:extLst>
          </p:cNvPr>
          <p:cNvSpPr>
            <a:spLocks noGrp="1"/>
          </p:cNvSpPr>
          <p:nvPr>
            <p:ph type="body" sz="quarter" idx="3"/>
          </p:nvPr>
        </p:nvSpPr>
        <p:spPr/>
        <p:txBody>
          <a:bodyPr/>
          <a:lstStyle/>
          <a:p>
            <a:r>
              <a:rPr lang="en-US" dirty="0"/>
              <a:t>Receiving Bodies</a:t>
            </a:r>
            <a:endParaRPr lang="en-NZ" dirty="0"/>
          </a:p>
        </p:txBody>
      </p:sp>
      <p:sp>
        <p:nvSpPr>
          <p:cNvPr id="6" name="Content Placeholder 5">
            <a:extLst>
              <a:ext uri="{FF2B5EF4-FFF2-40B4-BE49-F238E27FC236}">
                <a16:creationId xmlns:a16="http://schemas.microsoft.com/office/drawing/2014/main" id="{9820EA87-0436-AEE8-A16B-27D01CABEE65}"/>
              </a:ext>
            </a:extLst>
          </p:cNvPr>
          <p:cNvSpPr>
            <a:spLocks noGrp="1"/>
          </p:cNvSpPr>
          <p:nvPr>
            <p:ph sz="quarter" idx="4"/>
          </p:nvPr>
        </p:nvSpPr>
        <p:spPr/>
        <p:txBody>
          <a:bodyPr/>
          <a:lstStyle/>
          <a:p>
            <a:r>
              <a:rPr lang="en-NZ" dirty="0">
                <a:effectLst/>
                <a:latin typeface="Aptos" panose="020B0004020202020204" pitchFamily="34" charset="0"/>
                <a:ea typeface="Aptos" panose="020B0004020202020204" pitchFamily="34" charset="0"/>
                <a:cs typeface="Times New Roman" panose="02020603050405020304" pitchFamily="18" charset="0"/>
              </a:rPr>
              <a:t>WH.P28  and </a:t>
            </a:r>
            <a:r>
              <a:rPr lang="en-US" dirty="0"/>
              <a:t>S42a clearly intend that the VC status  of receiving water bodies would also dictate where restricted discretionary activity was applied.</a:t>
            </a:r>
          </a:p>
          <a:p>
            <a:r>
              <a:rPr lang="en-US" dirty="0"/>
              <a:t>WH.R20 fails to mention receiving bodies</a:t>
            </a:r>
            <a:endParaRPr lang="en-NZ" dirty="0"/>
          </a:p>
        </p:txBody>
      </p:sp>
    </p:spTree>
    <p:extLst>
      <p:ext uri="{BB962C8B-B14F-4D97-AF65-F5344CB8AC3E}">
        <p14:creationId xmlns:p14="http://schemas.microsoft.com/office/powerpoint/2010/main" val="34930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0246C-E7DD-0DAC-19D7-9950D3FCE9B5}"/>
              </a:ext>
            </a:extLst>
          </p:cNvPr>
          <p:cNvSpPr>
            <a:spLocks noGrp="1"/>
          </p:cNvSpPr>
          <p:nvPr>
            <p:ph type="title"/>
          </p:nvPr>
        </p:nvSpPr>
        <p:spPr/>
        <p:txBody>
          <a:bodyPr/>
          <a:lstStyle/>
          <a:p>
            <a:r>
              <a:rPr lang="en-NZ" dirty="0"/>
              <a:t>Revised notes to and Rule P.R19  typo?</a:t>
            </a:r>
          </a:p>
        </p:txBody>
      </p:sp>
      <p:sp>
        <p:nvSpPr>
          <p:cNvPr id="3" name="Content Placeholder 2">
            <a:extLst>
              <a:ext uri="{FF2B5EF4-FFF2-40B4-BE49-F238E27FC236}">
                <a16:creationId xmlns:a16="http://schemas.microsoft.com/office/drawing/2014/main" id="{B6E0FAC4-5742-7E4E-6AAD-CCCBDDDDF644}"/>
              </a:ext>
            </a:extLst>
          </p:cNvPr>
          <p:cNvSpPr>
            <a:spLocks noGrp="1"/>
          </p:cNvSpPr>
          <p:nvPr>
            <p:ph idx="1"/>
          </p:nvPr>
        </p:nvSpPr>
        <p:spPr/>
        <p:txBody>
          <a:bodyPr/>
          <a:lstStyle/>
          <a:p>
            <a:r>
              <a:rPr lang="en-NZ" dirty="0"/>
              <a:t>The intent of S42a reports was to require restricted conditional consent only where TASVC was </a:t>
            </a:r>
            <a:r>
              <a:rPr lang="en-NZ" b="1" dirty="0"/>
              <a:t>NOT MET</a:t>
            </a:r>
            <a:r>
              <a:rPr lang="en-NZ" dirty="0"/>
              <a:t>.</a:t>
            </a:r>
          </a:p>
          <a:p>
            <a:r>
              <a:rPr lang="en-NZ" dirty="0"/>
              <a:t>As drafted in rebuttal, P.R19 says restricted discretionary activity is now required where TASVC </a:t>
            </a:r>
            <a:r>
              <a:rPr lang="en-NZ" b="1" dirty="0"/>
              <a:t>IS MET </a:t>
            </a:r>
            <a:r>
              <a:rPr lang="en-NZ" dirty="0"/>
              <a:t>and the previous clause P.R20 is deleted</a:t>
            </a:r>
          </a:p>
          <a:p>
            <a:endParaRPr lang="en-NZ" b="1" dirty="0"/>
          </a:p>
          <a:p>
            <a:r>
              <a:rPr lang="en-NZ" b="1" dirty="0"/>
              <a:t>Please clarify</a:t>
            </a:r>
          </a:p>
        </p:txBody>
      </p:sp>
    </p:spTree>
    <p:extLst>
      <p:ext uri="{BB962C8B-B14F-4D97-AF65-F5344CB8AC3E}">
        <p14:creationId xmlns:p14="http://schemas.microsoft.com/office/powerpoint/2010/main" val="89547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7EF0D-81EC-1DFB-D736-3D34A44895B0}"/>
              </a:ext>
            </a:extLst>
          </p:cNvPr>
          <p:cNvSpPr>
            <a:spLocks noGrp="1"/>
          </p:cNvSpPr>
          <p:nvPr>
            <p:ph type="title"/>
          </p:nvPr>
        </p:nvSpPr>
        <p:spPr>
          <a:xfrm>
            <a:off x="839788" y="365126"/>
            <a:ext cx="10515600" cy="1118330"/>
          </a:xfrm>
        </p:spPr>
        <p:txBody>
          <a:bodyPr/>
          <a:lstStyle/>
          <a:p>
            <a:r>
              <a:rPr lang="en-US" dirty="0"/>
              <a:t>Minimum areas and low risk exemptions</a:t>
            </a:r>
            <a:endParaRPr lang="en-NZ" dirty="0"/>
          </a:p>
        </p:txBody>
      </p:sp>
      <p:sp>
        <p:nvSpPr>
          <p:cNvPr id="5" name="Text Placeholder 4">
            <a:extLst>
              <a:ext uri="{FF2B5EF4-FFF2-40B4-BE49-F238E27FC236}">
                <a16:creationId xmlns:a16="http://schemas.microsoft.com/office/drawing/2014/main" id="{F35DCDB5-606C-C2A6-41A4-F0CA24F33EB3}"/>
              </a:ext>
            </a:extLst>
          </p:cNvPr>
          <p:cNvSpPr>
            <a:spLocks noGrp="1"/>
          </p:cNvSpPr>
          <p:nvPr>
            <p:ph type="body" idx="1"/>
          </p:nvPr>
        </p:nvSpPr>
        <p:spPr>
          <a:xfrm>
            <a:off x="6194427" y="1483455"/>
            <a:ext cx="5183188" cy="823912"/>
          </a:xfrm>
        </p:spPr>
        <p:txBody>
          <a:bodyPr/>
          <a:lstStyle/>
          <a:p>
            <a:r>
              <a:rPr lang="en-US" dirty="0"/>
              <a:t>Example of small block with yellow hazardous slope overlay</a:t>
            </a:r>
            <a:endParaRPr lang="en-NZ" dirty="0"/>
          </a:p>
        </p:txBody>
      </p:sp>
      <p:sp>
        <p:nvSpPr>
          <p:cNvPr id="4" name="Content Placeholder 3">
            <a:extLst>
              <a:ext uri="{FF2B5EF4-FFF2-40B4-BE49-F238E27FC236}">
                <a16:creationId xmlns:a16="http://schemas.microsoft.com/office/drawing/2014/main" id="{27315772-1206-ADE6-0C48-33CCE8E7472E}"/>
              </a:ext>
            </a:extLst>
          </p:cNvPr>
          <p:cNvSpPr>
            <a:spLocks noGrp="1"/>
          </p:cNvSpPr>
          <p:nvPr>
            <p:ph sz="half" idx="2"/>
          </p:nvPr>
        </p:nvSpPr>
        <p:spPr>
          <a:xfrm>
            <a:off x="839788" y="1722658"/>
            <a:ext cx="5157787" cy="4467005"/>
          </a:xfrm>
        </p:spPr>
        <p:txBody>
          <a:bodyPr>
            <a:normAutofit lnSpcReduction="10000"/>
          </a:bodyPr>
          <a:lstStyle/>
          <a:p>
            <a:r>
              <a:rPr lang="en-NZ" dirty="0"/>
              <a:t>There are a few existing  small commercial forests not on potentially erosion prone steep land and not close to water bodies.</a:t>
            </a:r>
          </a:p>
          <a:p>
            <a:r>
              <a:rPr lang="en-NZ" dirty="0"/>
              <a:t>The photo here is from UH City where hazardous slope overlay is  in orange (&gt;26⁰), </a:t>
            </a:r>
            <a:r>
              <a:rPr lang="en-NZ" dirty="0" err="1"/>
              <a:t>Colletts</a:t>
            </a:r>
            <a:r>
              <a:rPr lang="en-NZ" dirty="0"/>
              <a:t> Road</a:t>
            </a:r>
          </a:p>
          <a:p>
            <a:r>
              <a:rPr lang="en-NZ" dirty="0"/>
              <a:t>There will be more small woodlots on less steep land, and away from water bodies.</a:t>
            </a:r>
          </a:p>
        </p:txBody>
      </p:sp>
      <p:pic>
        <p:nvPicPr>
          <p:cNvPr id="8" name="Content Placeholder 7">
            <a:extLst>
              <a:ext uri="{FF2B5EF4-FFF2-40B4-BE49-F238E27FC236}">
                <a16:creationId xmlns:a16="http://schemas.microsoft.com/office/drawing/2014/main" id="{833FD8C4-80EF-3EBF-A5C1-C88455A6AEEF}"/>
              </a:ext>
            </a:extLst>
          </p:cNvPr>
          <p:cNvPicPr>
            <a:picLocks noGrp="1" noChangeAspect="1"/>
          </p:cNvPicPr>
          <p:nvPr>
            <p:ph sz="quarter" idx="4"/>
          </p:nvPr>
        </p:nvPicPr>
        <p:blipFill>
          <a:blip r:embed="rId3"/>
          <a:stretch/>
        </p:blipFill>
        <p:spPr>
          <a:xfrm>
            <a:off x="6172200" y="2889597"/>
            <a:ext cx="5183188" cy="2915543"/>
          </a:xfrm>
        </p:spPr>
      </p:pic>
    </p:spTree>
    <p:extLst>
      <p:ext uri="{BB962C8B-B14F-4D97-AF65-F5344CB8AC3E}">
        <p14:creationId xmlns:p14="http://schemas.microsoft.com/office/powerpoint/2010/main" val="2740288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4BF6B-CD2C-D0D7-3605-44BD8CAB5378}"/>
              </a:ext>
            </a:extLst>
          </p:cNvPr>
          <p:cNvSpPr>
            <a:spLocks noGrp="1"/>
          </p:cNvSpPr>
          <p:nvPr>
            <p:ph type="title"/>
          </p:nvPr>
        </p:nvSpPr>
        <p:spPr/>
        <p:txBody>
          <a:bodyPr/>
          <a:lstStyle/>
          <a:p>
            <a:r>
              <a:rPr lang="en-NZ" dirty="0"/>
              <a:t>Relitigating  Water Quality TASVC</a:t>
            </a:r>
          </a:p>
        </p:txBody>
      </p:sp>
      <p:sp>
        <p:nvSpPr>
          <p:cNvPr id="3" name="Content Placeholder 2">
            <a:extLst>
              <a:ext uri="{FF2B5EF4-FFF2-40B4-BE49-F238E27FC236}">
                <a16:creationId xmlns:a16="http://schemas.microsoft.com/office/drawing/2014/main" id="{D7E35477-DF75-2E4D-176A-8DDA40B376CB}"/>
              </a:ext>
            </a:extLst>
          </p:cNvPr>
          <p:cNvSpPr>
            <a:spLocks noGrp="1"/>
          </p:cNvSpPr>
          <p:nvPr>
            <p:ph idx="1"/>
          </p:nvPr>
        </p:nvSpPr>
        <p:spPr/>
        <p:txBody>
          <a:bodyPr/>
          <a:lstStyle/>
          <a:p>
            <a:r>
              <a:rPr lang="en-NZ" dirty="0"/>
              <a:t>The appears to me to be a change in proposed rules after Stream 2 hearings were completed.</a:t>
            </a:r>
          </a:p>
          <a:p>
            <a:r>
              <a:rPr lang="en-NZ" dirty="0"/>
              <a:t>A have previously mentioned GW bulldozer activity in the Hutt as possibly affecting sediment measures at </a:t>
            </a:r>
            <a:r>
              <a:rPr lang="en-NZ" dirty="0" err="1"/>
              <a:t>Boulcott</a:t>
            </a:r>
            <a:endParaRPr lang="en-NZ" dirty="0"/>
          </a:p>
          <a:p>
            <a:r>
              <a:rPr lang="en-NZ" dirty="0"/>
              <a:t>Shannon Watson  proposed rule changes concerning forestry activity in FMUs where TASVC were not met. I was focussed on Mangaroa, not being aware that the status of TASVC at </a:t>
            </a:r>
            <a:r>
              <a:rPr lang="en-NZ" dirty="0" err="1"/>
              <a:t>Boulcott</a:t>
            </a:r>
            <a:r>
              <a:rPr lang="en-NZ" dirty="0"/>
              <a:t> could affect the whole catchment</a:t>
            </a:r>
          </a:p>
          <a:p>
            <a:r>
              <a:rPr lang="en-NZ" dirty="0"/>
              <a:t>The rule now refers to Suspended Fine Sediment, not VC</a:t>
            </a:r>
          </a:p>
        </p:txBody>
      </p:sp>
    </p:spTree>
    <p:extLst>
      <p:ext uri="{BB962C8B-B14F-4D97-AF65-F5344CB8AC3E}">
        <p14:creationId xmlns:p14="http://schemas.microsoft.com/office/powerpoint/2010/main" val="15077247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2197</TotalTime>
  <Words>3427</Words>
  <Application>Microsoft Office PowerPoint</Application>
  <PresentationFormat>Widescreen</PresentationFormat>
  <Paragraphs>238</Paragraphs>
  <Slides>18</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Aptos</vt:lpstr>
      <vt:lpstr>Aptos Display</vt:lpstr>
      <vt:lpstr>Aptos Narrow</vt:lpstr>
      <vt:lpstr>Arial</vt:lpstr>
      <vt:lpstr>Source Sans Pro</vt:lpstr>
      <vt:lpstr>Office Theme</vt:lpstr>
      <vt:lpstr>Wellington Farm Forestry PC1, Stream 3  Submission</vt:lpstr>
      <vt:lpstr>Rebuttal Evidence</vt:lpstr>
      <vt:lpstr>Insufficient Stringency to override NESCF</vt:lpstr>
      <vt:lpstr>Fallback Choice is Controlled Consent for Forestry on potentially high erosion risk land only where TASVC fails</vt:lpstr>
      <vt:lpstr>Next fallback choice is supporting Restricted Discretional Activity where TASVC fails</vt:lpstr>
      <vt:lpstr>WH.R20, monitoring records and receiving water bodies</vt:lpstr>
      <vt:lpstr>Revised notes to and Rule P.R19  typo?</vt:lpstr>
      <vt:lpstr>Minimum areas and low risk exemptions</vt:lpstr>
      <vt:lpstr>Relitigating  Water Quality TASVC</vt:lpstr>
      <vt:lpstr>TAS VC and Warming Climate</vt:lpstr>
      <vt:lpstr>NZ Mean Air Temperatures 1950-2022</vt:lpstr>
      <vt:lpstr>Projected Mean Air Temperature Rises since 1965</vt:lpstr>
      <vt:lpstr>Factors affecting Median VC at Boulcott</vt:lpstr>
      <vt:lpstr>Clarity, Rolling 5 year Median at Boulcott</vt:lpstr>
      <vt:lpstr>Reset TASVC  for Hutt Boulcott</vt:lpstr>
      <vt:lpstr>Summary</vt:lpstr>
      <vt:lpstr>Summary, Continued</vt:lpstr>
      <vt:lpstr>Presentation Ends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Eric Cairns</dc:creator>
  <cp:lastModifiedBy>Eric Cairns</cp:lastModifiedBy>
  <cp:revision>29</cp:revision>
  <dcterms:created xsi:type="dcterms:W3CDTF">2025-03-18T23:18:58Z</dcterms:created>
  <dcterms:modified xsi:type="dcterms:W3CDTF">2025-05-24T22:16:28Z</dcterms:modified>
</cp:coreProperties>
</file>